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0" r:id="rId1"/>
    <p:sldMasterId id="2147483652" r:id="rId2"/>
    <p:sldMasterId id="2147483684" r:id="rId3"/>
  </p:sldMasterIdLst>
  <p:notesMasterIdLst>
    <p:notesMasterId r:id="rId87"/>
  </p:notesMasterIdLst>
  <p:handoutMasterIdLst>
    <p:handoutMasterId r:id="rId88"/>
  </p:handoutMasterIdLst>
  <p:sldIdLst>
    <p:sldId id="269" r:id="rId4"/>
    <p:sldId id="262" r:id="rId5"/>
    <p:sldId id="308" r:id="rId6"/>
    <p:sldId id="333" r:id="rId7"/>
    <p:sldId id="334" r:id="rId8"/>
    <p:sldId id="332" r:id="rId9"/>
    <p:sldId id="268" r:id="rId10"/>
    <p:sldId id="309" r:id="rId11"/>
    <p:sldId id="310" r:id="rId12"/>
    <p:sldId id="311" r:id="rId13"/>
    <p:sldId id="312" r:id="rId14"/>
    <p:sldId id="313" r:id="rId15"/>
    <p:sldId id="349" r:id="rId16"/>
    <p:sldId id="350" r:id="rId17"/>
    <p:sldId id="351" r:id="rId18"/>
    <p:sldId id="330" r:id="rId19"/>
    <p:sldId id="374" r:id="rId20"/>
    <p:sldId id="372" r:id="rId21"/>
    <p:sldId id="375" r:id="rId22"/>
    <p:sldId id="377" r:id="rId23"/>
    <p:sldId id="392" r:id="rId24"/>
    <p:sldId id="378" r:id="rId25"/>
    <p:sldId id="387" r:id="rId26"/>
    <p:sldId id="389" r:id="rId27"/>
    <p:sldId id="388" r:id="rId28"/>
    <p:sldId id="391" r:id="rId29"/>
    <p:sldId id="390" r:id="rId30"/>
    <p:sldId id="331" r:id="rId31"/>
    <p:sldId id="379" r:id="rId32"/>
    <p:sldId id="380" r:id="rId33"/>
    <p:sldId id="381" r:id="rId34"/>
    <p:sldId id="383" r:id="rId35"/>
    <p:sldId id="384" r:id="rId36"/>
    <p:sldId id="386" r:id="rId37"/>
    <p:sldId id="314" r:id="rId38"/>
    <p:sldId id="315" r:id="rId39"/>
    <p:sldId id="316" r:id="rId40"/>
    <p:sldId id="317" r:id="rId41"/>
    <p:sldId id="318" r:id="rId42"/>
    <p:sldId id="319" r:id="rId43"/>
    <p:sldId id="320" r:id="rId44"/>
    <p:sldId id="321" r:id="rId45"/>
    <p:sldId id="362" r:id="rId46"/>
    <p:sldId id="322" r:id="rId47"/>
    <p:sldId id="323" r:id="rId48"/>
    <p:sldId id="324" r:id="rId49"/>
    <p:sldId id="363" r:id="rId50"/>
    <p:sldId id="364" r:id="rId51"/>
    <p:sldId id="365" r:id="rId52"/>
    <p:sldId id="366" r:id="rId53"/>
    <p:sldId id="367" r:id="rId54"/>
    <p:sldId id="368" r:id="rId55"/>
    <p:sldId id="369" r:id="rId56"/>
    <p:sldId id="370" r:id="rId57"/>
    <p:sldId id="371" r:id="rId58"/>
    <p:sldId id="325" r:id="rId59"/>
    <p:sldId id="337" r:id="rId60"/>
    <p:sldId id="338" r:id="rId61"/>
    <p:sldId id="339" r:id="rId62"/>
    <p:sldId id="340" r:id="rId63"/>
    <p:sldId id="341" r:id="rId64"/>
    <p:sldId id="342" r:id="rId65"/>
    <p:sldId id="343" r:id="rId66"/>
    <p:sldId id="344" r:id="rId67"/>
    <p:sldId id="345" r:id="rId68"/>
    <p:sldId id="346" r:id="rId69"/>
    <p:sldId id="348" r:id="rId70"/>
    <p:sldId id="326" r:id="rId71"/>
    <p:sldId id="283" r:id="rId72"/>
    <p:sldId id="329" r:id="rId73"/>
    <p:sldId id="335" r:id="rId74"/>
    <p:sldId id="357" r:id="rId75"/>
    <p:sldId id="352" r:id="rId76"/>
    <p:sldId id="353" r:id="rId77"/>
    <p:sldId id="358" r:id="rId78"/>
    <p:sldId id="356" r:id="rId79"/>
    <p:sldId id="354" r:id="rId80"/>
    <p:sldId id="355" r:id="rId81"/>
    <p:sldId id="327" r:id="rId82"/>
    <p:sldId id="359" r:id="rId83"/>
    <p:sldId id="360" r:id="rId84"/>
    <p:sldId id="361" r:id="rId85"/>
    <p:sldId id="260" r:id="rId8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6" userDrawn="1">
          <p15:clr>
            <a:srgbClr val="A4A3A4"/>
          </p15:clr>
        </p15:guide>
        <p15:guide id="2" pos="480" userDrawn="1">
          <p15:clr>
            <a:srgbClr val="A4A3A4"/>
          </p15:clr>
        </p15:guide>
        <p15:guide id="3" pos="72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00" autoAdjust="0"/>
    <p:restoredTop sz="94660"/>
  </p:normalViewPr>
  <p:slideViewPr>
    <p:cSldViewPr snapToGrid="0">
      <p:cViewPr varScale="1">
        <p:scale>
          <a:sx n="78" d="100"/>
          <a:sy n="78" d="100"/>
        </p:scale>
        <p:origin x="378" y="84"/>
      </p:cViewPr>
      <p:guideLst>
        <p:guide orient="horz" pos="4176"/>
        <p:guide pos="480"/>
        <p:guide pos="7224"/>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2019-07-14</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F48D2-DD66-4823-8B1F-3D045B9AE436}" type="datetimeFigureOut">
              <a:rPr lang="en-US" smtClean="0"/>
              <a:t>7/14/2019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5891A-F38E-49C6-B2CA-85AF7CA9613A}" type="slidenum">
              <a:rPr lang="en-US" smtClean="0"/>
              <a:t>‹#›</a:t>
            </a:fld>
            <a:endParaRPr lang="en-US"/>
          </a:p>
        </p:txBody>
      </p:sp>
    </p:spTree>
    <p:extLst>
      <p:ext uri="{BB962C8B-B14F-4D97-AF65-F5344CB8AC3E}">
        <p14:creationId xmlns:p14="http://schemas.microsoft.com/office/powerpoint/2010/main" val="95846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8285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0467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 id="2147483733"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5" r:id="rId2"/>
    <p:sldLayoutId id="2147483756"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4.xml"/><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Bayes'_theorem" TargetMode="Externa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0" y="4729354"/>
            <a:ext cx="11887200" cy="1200329"/>
          </a:xfrm>
          <a:prstGeom prst="rect">
            <a:avLst/>
          </a:prstGeom>
          <a:noFill/>
        </p:spPr>
        <p:txBody>
          <a:bodyPr wrap="square" rtlCol="0" anchor="ctr">
            <a:spAutoFit/>
          </a:bodyPr>
          <a:lstStyle/>
          <a:p>
            <a:pPr algn="r"/>
            <a:r>
              <a:rPr lang="en-US" altLang="ko-KR" sz="3600" dirty="0">
                <a:solidFill>
                  <a:schemeClr val="bg1"/>
                </a:solidFill>
                <a:cs typeface="Arial" pitchFamily="34" charset="0"/>
              </a:rPr>
              <a:t>A Stock Market Prediction System based on Learning from Historical Prices and Customer Reviews</a:t>
            </a:r>
            <a:endParaRPr lang="ko-KR" altLang="en-US" sz="3600" dirty="0">
              <a:solidFill>
                <a:schemeClr val="bg1"/>
              </a:solidFill>
              <a:cs typeface="Arial"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System Architecture </a:t>
            </a:r>
          </a:p>
        </p:txBody>
      </p:sp>
      <p:sp>
        <p:nvSpPr>
          <p:cNvPr id="3" name="مستطيل 2"/>
          <p:cNvSpPr/>
          <p:nvPr/>
        </p:nvSpPr>
        <p:spPr>
          <a:xfrm>
            <a:off x="495300" y="1063756"/>
            <a:ext cx="11201400" cy="923330"/>
          </a:xfrm>
          <a:prstGeom prst="rect">
            <a:avLst/>
          </a:prstGeom>
        </p:spPr>
        <p:txBody>
          <a:bodyPr wrap="square">
            <a:spAutoFit/>
          </a:bodyPr>
          <a:lstStyle/>
          <a:p>
            <a:r>
              <a:rPr lang="en-US" dirty="0"/>
              <a:t>The system architecture of the project is built to facilize the communication between the system components and to organize the workflow between services and machine learning model run on Google Compute Engine and the backend written on App Engine</a:t>
            </a:r>
          </a:p>
        </p:txBody>
      </p:sp>
      <p:pic>
        <p:nvPicPr>
          <p:cNvPr id="4" name="صورة 3"/>
          <p:cNvPicPr>
            <a:picLocks noChangeAspect="1"/>
          </p:cNvPicPr>
          <p:nvPr/>
        </p:nvPicPr>
        <p:blipFill>
          <a:blip r:embed="rId2"/>
          <a:stretch>
            <a:fillRect/>
          </a:stretch>
        </p:blipFill>
        <p:spPr>
          <a:xfrm>
            <a:off x="3154582" y="1788003"/>
            <a:ext cx="7374129" cy="4812792"/>
          </a:xfrm>
          <a:prstGeom prst="rect">
            <a:avLst/>
          </a:prstGeom>
        </p:spPr>
      </p:pic>
    </p:spTree>
    <p:extLst>
      <p:ext uri="{BB962C8B-B14F-4D97-AF65-F5344CB8AC3E}">
        <p14:creationId xmlns:p14="http://schemas.microsoft.com/office/powerpoint/2010/main" val="1510964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عنصر نائب للنص 7"/>
          <p:cNvSpPr>
            <a:spLocks noGrp="1"/>
          </p:cNvSpPr>
          <p:nvPr>
            <p:ph type="body" sz="quarter" idx="10"/>
          </p:nvPr>
        </p:nvSpPr>
        <p:spPr/>
        <p:txBody>
          <a:bodyPr/>
          <a:lstStyle/>
          <a:p>
            <a:r>
              <a:rPr lang="en-US" dirty="0"/>
              <a:t>Communication</a:t>
            </a:r>
          </a:p>
        </p:txBody>
      </p:sp>
      <p:sp>
        <p:nvSpPr>
          <p:cNvPr id="9" name="مستطيل 8"/>
          <p:cNvSpPr/>
          <p:nvPr/>
        </p:nvSpPr>
        <p:spPr>
          <a:xfrm>
            <a:off x="637374" y="1896239"/>
            <a:ext cx="10945505" cy="2862322"/>
          </a:xfrm>
          <a:prstGeom prst="rect">
            <a:avLst/>
          </a:prstGeom>
        </p:spPr>
        <p:txBody>
          <a:bodyPr wrap="square">
            <a:spAutoFit/>
          </a:bodyPr>
          <a:lstStyle/>
          <a:p>
            <a:r>
              <a:rPr lang="en-US" sz="2000" dirty="0"/>
              <a:t>Connection on the system build on a group of APIs, Compute Engine that runs the machine learning models and crawling to get updated data periodically output the needed data and store it through Google API on the database in </a:t>
            </a:r>
            <a:r>
              <a:rPr lang="en-US" sz="2000" dirty="0" err="1"/>
              <a:t>BigQuery</a:t>
            </a:r>
            <a:r>
              <a:rPr lang="en-US" sz="2000" dirty="0"/>
              <a:t>, App Engine which responsible for web application get the needed data from </a:t>
            </a:r>
            <a:r>
              <a:rPr lang="en-US" sz="2000" dirty="0" err="1"/>
              <a:t>BigQuery</a:t>
            </a:r>
            <a:r>
              <a:rPr lang="en-US" sz="2000" dirty="0"/>
              <a:t> to visualization it on the website</a:t>
            </a:r>
          </a:p>
          <a:p>
            <a:r>
              <a:rPr lang="en-US" sz="2000" dirty="0"/>
              <a:t>.</a:t>
            </a:r>
          </a:p>
          <a:p>
            <a:r>
              <a:rPr lang="en-US" sz="2000" dirty="0"/>
              <a:t>The process here of passing data between Compute Engine and App Engine through the database on </a:t>
            </a:r>
            <a:r>
              <a:rPr lang="en-US" sz="2000" dirty="0" err="1"/>
              <a:t>BigQuery</a:t>
            </a:r>
            <a:r>
              <a:rPr lang="en-US" sz="2000" dirty="0"/>
              <a:t> is very dynamically in no time and that’s the reason for choosing </a:t>
            </a:r>
            <a:r>
              <a:rPr lang="en-US" sz="2000" dirty="0" err="1"/>
              <a:t>BigQuery</a:t>
            </a:r>
            <a:r>
              <a:rPr lang="en-US" sz="2000" dirty="0"/>
              <a:t> that connect both Compute Engine and App Engine and update data, passing it, connect with other services in no-time.</a:t>
            </a:r>
          </a:p>
        </p:txBody>
      </p:sp>
    </p:spTree>
    <p:extLst>
      <p:ext uri="{BB962C8B-B14F-4D97-AF65-F5344CB8AC3E}">
        <p14:creationId xmlns:p14="http://schemas.microsoft.com/office/powerpoint/2010/main" val="219686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Scheduling</a:t>
            </a:r>
          </a:p>
        </p:txBody>
      </p:sp>
      <p:sp>
        <p:nvSpPr>
          <p:cNvPr id="3" name="مستطيل 2"/>
          <p:cNvSpPr/>
          <p:nvPr/>
        </p:nvSpPr>
        <p:spPr>
          <a:xfrm>
            <a:off x="477672" y="1063756"/>
            <a:ext cx="11419054" cy="1754326"/>
          </a:xfrm>
          <a:prstGeom prst="rect">
            <a:avLst/>
          </a:prstGeom>
        </p:spPr>
        <p:txBody>
          <a:bodyPr wrap="square">
            <a:spAutoFit/>
          </a:bodyPr>
          <a:lstStyle/>
          <a:p>
            <a:r>
              <a:rPr lang="en-US" dirty="0"/>
              <a:t>Back end written on App Engine isn’t connect directly with services on Compute Engine, also it isn’t effective way to schedule tasks on Compute Engine and turn the machine instance on 24 hours 7 day a week. So that the system need an upper scheduler machine that’s prepared to run a piece of code that is startup and shutdown the machine instance on schedule, and machine instance have its </a:t>
            </a:r>
            <a:r>
              <a:rPr lang="en-US" dirty="0" err="1"/>
              <a:t>cron</a:t>
            </a:r>
            <a:r>
              <a:rPr lang="en-US" dirty="0"/>
              <a:t> jobs that runs the models and APIs when the machine turned on.</a:t>
            </a:r>
          </a:p>
          <a:p>
            <a:r>
              <a:rPr lang="en-US" dirty="0"/>
              <a:t>The following diagram represent the process of schedule.</a:t>
            </a:r>
          </a:p>
        </p:txBody>
      </p:sp>
      <p:pic>
        <p:nvPicPr>
          <p:cNvPr id="4" name="صورة 3"/>
          <p:cNvPicPr>
            <a:picLocks noChangeAspect="1"/>
          </p:cNvPicPr>
          <p:nvPr/>
        </p:nvPicPr>
        <p:blipFill>
          <a:blip r:embed="rId2"/>
          <a:stretch>
            <a:fillRect/>
          </a:stretch>
        </p:blipFill>
        <p:spPr>
          <a:xfrm>
            <a:off x="1887256" y="2818083"/>
            <a:ext cx="8933998" cy="3921796"/>
          </a:xfrm>
          <a:prstGeom prst="rect">
            <a:avLst/>
          </a:prstGeom>
        </p:spPr>
      </p:pic>
    </p:spTree>
    <p:extLst>
      <p:ext uri="{BB962C8B-B14F-4D97-AF65-F5344CB8AC3E}">
        <p14:creationId xmlns:p14="http://schemas.microsoft.com/office/powerpoint/2010/main" val="289484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46E08-68CA-420D-9E2A-A1F394683EBF}"/>
              </a:ext>
            </a:extLst>
          </p:cNvPr>
          <p:cNvSpPr>
            <a:spLocks noGrp="1"/>
          </p:cNvSpPr>
          <p:nvPr>
            <p:ph type="body" sz="quarter" idx="10"/>
          </p:nvPr>
        </p:nvSpPr>
        <p:spPr/>
        <p:txBody>
          <a:bodyPr/>
          <a:lstStyle/>
          <a:p>
            <a:r>
              <a:rPr lang="en-US" dirty="0"/>
              <a:t>Types of Data</a:t>
            </a:r>
          </a:p>
        </p:txBody>
      </p:sp>
      <p:sp>
        <p:nvSpPr>
          <p:cNvPr id="3" name="TextBox 2">
            <a:extLst>
              <a:ext uri="{FF2B5EF4-FFF2-40B4-BE49-F238E27FC236}">
                <a16:creationId xmlns:a16="http://schemas.microsoft.com/office/drawing/2014/main" id="{DD87AA79-B87E-4F3F-92C4-BF852E3133BF}"/>
              </a:ext>
            </a:extLst>
          </p:cNvPr>
          <p:cNvSpPr txBox="1"/>
          <p:nvPr/>
        </p:nvSpPr>
        <p:spPr>
          <a:xfrm>
            <a:off x="495300" y="1386989"/>
            <a:ext cx="1120140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Historical Data</a:t>
            </a:r>
          </a:p>
          <a:p>
            <a:r>
              <a:rPr lang="en-US" dirty="0"/>
              <a:t>Using stock market historical data and studying specific examples from the stock market past, make it easier to put current market moves in context, while making informed decision. Reflecting on history is a vital aid in our decision-making process. In this example, notice how the Dow and NASDAQ index charts move in lockstep through their respective decades. The 1929 stock market crash reflected in Dow index overlays almost perfectly against the 2000 NASDAQ index break. It is our belief that history repeats itself in the stock market because human nature and investor psychology don’t change. Therefore, analyzing historical charts like those referenced can be a helpful guide for interpreting current and future market trends.</a:t>
            </a:r>
          </a:p>
        </p:txBody>
      </p:sp>
      <p:pic>
        <p:nvPicPr>
          <p:cNvPr id="5" name="Picture 4">
            <a:extLst>
              <a:ext uri="{FF2B5EF4-FFF2-40B4-BE49-F238E27FC236}">
                <a16:creationId xmlns:a16="http://schemas.microsoft.com/office/drawing/2014/main" id="{DB52F2C2-6D25-417B-90B4-1801F9D68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3936457"/>
            <a:ext cx="5162871" cy="2421998"/>
          </a:xfrm>
          <a:prstGeom prst="rect">
            <a:avLst/>
          </a:prstGeom>
        </p:spPr>
      </p:pic>
      <p:pic>
        <p:nvPicPr>
          <p:cNvPr id="7" name="Picture 6">
            <a:extLst>
              <a:ext uri="{FF2B5EF4-FFF2-40B4-BE49-F238E27FC236}">
                <a16:creationId xmlns:a16="http://schemas.microsoft.com/office/drawing/2014/main" id="{23E904E5-508F-4526-8A87-EFBABFDE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095" y="4093484"/>
            <a:ext cx="5852605" cy="2264971"/>
          </a:xfrm>
          <a:prstGeom prst="rect">
            <a:avLst/>
          </a:prstGeom>
        </p:spPr>
      </p:pic>
    </p:spTree>
    <p:extLst>
      <p:ext uri="{BB962C8B-B14F-4D97-AF65-F5344CB8AC3E}">
        <p14:creationId xmlns:p14="http://schemas.microsoft.com/office/powerpoint/2010/main" val="55956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A1E7F-0890-4099-A31C-AF7DBE347A3D}"/>
              </a:ext>
            </a:extLst>
          </p:cNvPr>
          <p:cNvSpPr>
            <a:spLocks noGrp="1"/>
          </p:cNvSpPr>
          <p:nvPr>
            <p:ph type="body" sz="quarter" idx="10"/>
          </p:nvPr>
        </p:nvSpPr>
        <p:spPr/>
        <p:txBody>
          <a:bodyPr/>
          <a:lstStyle/>
          <a:p>
            <a:r>
              <a:rPr lang="en-US" dirty="0"/>
              <a:t>Types of Data</a:t>
            </a:r>
          </a:p>
        </p:txBody>
      </p:sp>
      <p:sp>
        <p:nvSpPr>
          <p:cNvPr id="3" name="TextBox 2">
            <a:extLst>
              <a:ext uri="{FF2B5EF4-FFF2-40B4-BE49-F238E27FC236}">
                <a16:creationId xmlns:a16="http://schemas.microsoft.com/office/drawing/2014/main" id="{D2D6F6C4-9A74-4924-BA78-3525750C2508}"/>
              </a:ext>
            </a:extLst>
          </p:cNvPr>
          <p:cNvSpPr txBox="1"/>
          <p:nvPr/>
        </p:nvSpPr>
        <p:spPr>
          <a:xfrm>
            <a:off x="495301" y="1345942"/>
            <a:ext cx="1120140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Tweets</a:t>
            </a:r>
          </a:p>
          <a:p>
            <a:r>
              <a:rPr lang="en-US" dirty="0"/>
              <a:t>Several studies show why. Blake spoor, Miller, and White (2014) suggest that Twitter influences the trading volume within the market. Another study showed that sentiment of tweets (including non-company published tweets) are associated with abnormal returns (Oh and Sheng 2011). IHS Markit, a leading financial data service provider, also found that positive social media sentiment around stocks displayed cumulative returns of 76% compared to -14% from negative sentiment stocks.</a:t>
            </a:r>
          </a:p>
        </p:txBody>
      </p:sp>
      <p:pic>
        <p:nvPicPr>
          <p:cNvPr id="4" name="Picture 3" descr="Musk.png">
            <a:extLst>
              <a:ext uri="{FF2B5EF4-FFF2-40B4-BE49-F238E27FC236}">
                <a16:creationId xmlns:a16="http://schemas.microsoft.com/office/drawing/2014/main" id="{7935AED5-9E88-4AF5-8849-22A6FF033C7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301" y="3429000"/>
            <a:ext cx="5527596" cy="3089490"/>
          </a:xfrm>
          <a:prstGeom prst="rect">
            <a:avLst/>
          </a:prstGeom>
          <a:noFill/>
          <a:ln>
            <a:noFill/>
          </a:ln>
        </p:spPr>
      </p:pic>
      <p:pic>
        <p:nvPicPr>
          <p:cNvPr id="5" name="Picture 4" descr="Kass.png">
            <a:extLst>
              <a:ext uri="{FF2B5EF4-FFF2-40B4-BE49-F238E27FC236}">
                <a16:creationId xmlns:a16="http://schemas.microsoft.com/office/drawing/2014/main" id="{E280E667-38FD-48F0-895A-DD471783A3A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22897" y="3429000"/>
            <a:ext cx="5673804" cy="3089492"/>
          </a:xfrm>
          <a:prstGeom prst="rect">
            <a:avLst/>
          </a:prstGeom>
          <a:noFill/>
          <a:ln>
            <a:noFill/>
          </a:ln>
        </p:spPr>
      </p:pic>
    </p:spTree>
    <p:extLst>
      <p:ext uri="{BB962C8B-B14F-4D97-AF65-F5344CB8AC3E}">
        <p14:creationId xmlns:p14="http://schemas.microsoft.com/office/powerpoint/2010/main" val="52915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FD016-5690-4DDB-9C23-BA26344550C0}"/>
              </a:ext>
            </a:extLst>
          </p:cNvPr>
          <p:cNvSpPr>
            <a:spLocks noGrp="1"/>
          </p:cNvSpPr>
          <p:nvPr>
            <p:ph type="body" sz="quarter" idx="10"/>
          </p:nvPr>
        </p:nvSpPr>
        <p:spPr/>
        <p:txBody>
          <a:bodyPr/>
          <a:lstStyle/>
          <a:p>
            <a:r>
              <a:rPr lang="en-US" dirty="0"/>
              <a:t>APIs</a:t>
            </a:r>
          </a:p>
        </p:txBody>
      </p:sp>
      <p:sp>
        <p:nvSpPr>
          <p:cNvPr id="3" name="TextBox 2">
            <a:extLst>
              <a:ext uri="{FF2B5EF4-FFF2-40B4-BE49-F238E27FC236}">
                <a16:creationId xmlns:a16="http://schemas.microsoft.com/office/drawing/2014/main" id="{06E45ED3-5188-4AA6-A031-674FCE7F0297}"/>
              </a:ext>
            </a:extLst>
          </p:cNvPr>
          <p:cNvSpPr txBox="1"/>
          <p:nvPr/>
        </p:nvSpPr>
        <p:spPr>
          <a:xfrm>
            <a:off x="495301" y="1614485"/>
            <a:ext cx="1120140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Historical Data</a:t>
            </a:r>
          </a:p>
          <a:p>
            <a:r>
              <a:rPr lang="en-US" dirty="0"/>
              <a:t>we start to use Yahoo Finance as a source of stock prices data.</a:t>
            </a:r>
          </a:p>
          <a:p>
            <a:r>
              <a:rPr lang="en-US" dirty="0"/>
              <a:t>Yahoo Finance is about getting financial information that is relevant to specific needs through the medium of search.</a:t>
            </a:r>
            <a:endParaRPr lang="en-US" b="1" dirty="0"/>
          </a:p>
          <a:p>
            <a:r>
              <a:rPr lang="en-US" dirty="0"/>
              <a:t>Yahoo Finance APIs in python is available in different ways and sources. And in this point, we choose pandas-datareader to become our API to crewel data from Yahoo Finance.</a:t>
            </a:r>
          </a:p>
          <a:p>
            <a:endParaRPr lang="en-US" dirty="0"/>
          </a:p>
          <a:p>
            <a:endParaRPr lang="en-US" dirty="0"/>
          </a:p>
          <a:p>
            <a:pPr marL="285750" indent="-285750">
              <a:buFont typeface="Arial" panose="020B0604020202020204" pitchFamily="34" charset="0"/>
              <a:buChar char="•"/>
            </a:pPr>
            <a:r>
              <a:rPr lang="en-US" b="1" dirty="0"/>
              <a:t>Tweets</a:t>
            </a:r>
          </a:p>
          <a:p>
            <a:r>
              <a:rPr lang="en-US" dirty="0"/>
              <a:t>To get the most effective influence of tweets, we were in need to get historical tweets and up-to-date tweets. </a:t>
            </a:r>
            <a:endParaRPr lang="ar-EG" dirty="0"/>
          </a:p>
          <a:p>
            <a:r>
              <a:rPr lang="en-US" dirty="0"/>
              <a:t>To work with twitter API to get up-to-date data we install some libraries like tweepy.</a:t>
            </a:r>
          </a:p>
          <a:p>
            <a:endParaRPr lang="en-US" dirty="0"/>
          </a:p>
        </p:txBody>
      </p:sp>
    </p:spTree>
    <p:extLst>
      <p:ext uri="{BB962C8B-B14F-4D97-AF65-F5344CB8AC3E}">
        <p14:creationId xmlns:p14="http://schemas.microsoft.com/office/powerpoint/2010/main" val="224963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a:t>
            </a:r>
            <a:r>
              <a:rPr lang="ar-EG" altLang="ko-KR" sz="4800" b="1" dirty="0">
                <a:solidFill>
                  <a:schemeClr val="bg1"/>
                </a:solidFill>
                <a:cs typeface="Arial" pitchFamily="34" charset="0"/>
              </a:rPr>
              <a:t>3</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Front End Development</a:t>
            </a:r>
          </a:p>
        </p:txBody>
      </p:sp>
    </p:spTree>
    <p:extLst>
      <p:ext uri="{BB962C8B-B14F-4D97-AF65-F5344CB8AC3E}">
        <p14:creationId xmlns:p14="http://schemas.microsoft.com/office/powerpoint/2010/main" val="113628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نص 5"/>
          <p:cNvSpPr>
            <a:spLocks noGrp="1"/>
          </p:cNvSpPr>
          <p:nvPr>
            <p:ph type="body" sz="quarter" idx="10"/>
          </p:nvPr>
        </p:nvSpPr>
        <p:spPr>
          <a:xfrm>
            <a:off x="323529" y="339509"/>
            <a:ext cx="11144571" cy="724247"/>
          </a:xfrm>
        </p:spPr>
        <p:txBody>
          <a:bodyPr/>
          <a:lstStyle/>
          <a:p>
            <a:pPr algn="l"/>
            <a:r>
              <a:rPr lang="en-US" dirty="0"/>
              <a:t>Html, </a:t>
            </a:r>
            <a:r>
              <a:rPr lang="en-US" dirty="0" err="1"/>
              <a:t>css</a:t>
            </a:r>
            <a:r>
              <a:rPr lang="en-US" dirty="0"/>
              <a:t> </a:t>
            </a:r>
            <a:r>
              <a:rPr lang="en-US" dirty="0" err="1"/>
              <a:t>and..React</a:t>
            </a:r>
            <a:r>
              <a:rPr lang="en-US" dirty="0"/>
              <a:t> </a:t>
            </a:r>
            <a:r>
              <a:rPr lang="en-US" dirty="0" err="1"/>
              <a:t>js</a:t>
            </a:r>
            <a:r>
              <a:rPr lang="en-US" dirty="0"/>
              <a:t>!</a:t>
            </a:r>
          </a:p>
        </p:txBody>
      </p:sp>
      <p:sp>
        <p:nvSpPr>
          <p:cNvPr id="2" name="مستطيل 1"/>
          <p:cNvSpPr/>
          <p:nvPr/>
        </p:nvSpPr>
        <p:spPr>
          <a:xfrm>
            <a:off x="851585" y="1626905"/>
            <a:ext cx="7776519" cy="3970318"/>
          </a:xfrm>
          <a:prstGeom prst="rect">
            <a:avLst/>
          </a:prstGeom>
        </p:spPr>
        <p:txBody>
          <a:bodyPr wrap="square">
            <a:spAutoFit/>
          </a:bodyPr>
          <a:lstStyle/>
          <a:p>
            <a:r>
              <a:rPr lang="en-US" dirty="0"/>
              <a:t>React (also known as React.js or ReactJS) is a JavaScript library for building user interfaces.</a:t>
            </a:r>
          </a:p>
          <a:p>
            <a:endParaRPr lang="en-US" dirty="0"/>
          </a:p>
          <a:p>
            <a:r>
              <a:rPr lang="en-US" dirty="0"/>
              <a:t>React allows developers to create large web applications which can change data, without reloading the page.</a:t>
            </a:r>
          </a:p>
          <a:p>
            <a:endParaRPr lang="en-US" dirty="0"/>
          </a:p>
          <a:p>
            <a:r>
              <a:rPr lang="en-US" b="1" dirty="0"/>
              <a:t>Why React </a:t>
            </a:r>
            <a:r>
              <a:rPr lang="en-US" b="1" dirty="0" err="1"/>
              <a:t>js</a:t>
            </a:r>
            <a:r>
              <a:rPr lang="en-US" dirty="0"/>
              <a:t>? </a:t>
            </a:r>
          </a:p>
          <a:p>
            <a:pPr marL="285750" indent="-285750">
              <a:buFont typeface="Arial" panose="020B0604020202020204" pitchFamily="34" charset="0"/>
              <a:buChar char="•"/>
            </a:pPr>
            <a:r>
              <a:rPr lang="en-US" dirty="0"/>
              <a:t>It’s about using reusable components.</a:t>
            </a:r>
          </a:p>
          <a:p>
            <a:pPr marL="285750" indent="-285750">
              <a:buFont typeface="Arial" panose="020B0604020202020204" pitchFamily="34" charset="0"/>
              <a:buChar char="•"/>
            </a:pPr>
            <a:r>
              <a:rPr lang="en-US" dirty="0"/>
              <a:t>Works with a virtual DOM.</a:t>
            </a:r>
          </a:p>
          <a:p>
            <a:pPr marL="285750" indent="-285750">
              <a:buFont typeface="Arial" panose="020B0604020202020204" pitchFamily="34" charset="0"/>
              <a:buChar char="•"/>
            </a:pPr>
            <a:r>
              <a:rPr lang="en-US" dirty="0"/>
              <a:t>Small Learning Curve, much less than other frameworks.</a:t>
            </a:r>
          </a:p>
          <a:p>
            <a:pPr marL="285750" indent="-285750">
              <a:buFont typeface="Arial" panose="020B0604020202020204" pitchFamily="34" charset="0"/>
              <a:buChar char="•"/>
            </a:pPr>
            <a:r>
              <a:rPr lang="en-US" dirty="0"/>
              <a:t>JSX, is mixing HTML and </a:t>
            </a:r>
            <a:r>
              <a:rPr lang="en-US" dirty="0" err="1"/>
              <a:t>Javascript</a:t>
            </a:r>
            <a:r>
              <a:rPr lang="en-US" dirty="0"/>
              <a:t>, and it works well with </a:t>
            </a:r>
          </a:p>
          <a:p>
            <a:r>
              <a:rPr lang="en-US" dirty="0"/>
              <a:t>react. </a:t>
            </a:r>
          </a:p>
          <a:p>
            <a:pPr marL="285750" indent="-285750">
              <a:buFont typeface="Arial" panose="020B0604020202020204" pitchFamily="34" charset="0"/>
              <a:buChar char="•"/>
            </a:pPr>
            <a:r>
              <a:rPr lang="en-US" dirty="0"/>
              <a:t>React has a huge community of support.</a:t>
            </a:r>
          </a:p>
          <a:p>
            <a:endParaRPr lang="en-US" dirty="0"/>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975" y="161470"/>
            <a:ext cx="2143125" cy="2143125"/>
          </a:xfrm>
          <a:prstGeom prst="rect">
            <a:avLst/>
          </a:prstGeom>
        </p:spPr>
      </p:pic>
      <p:sp>
        <p:nvSpPr>
          <p:cNvPr id="5" name="TextBox 4">
            <a:extLst>
              <a:ext uri="{FF2B5EF4-FFF2-40B4-BE49-F238E27FC236}">
                <a16:creationId xmlns:a16="http://schemas.microsoft.com/office/drawing/2014/main" id="{1E7B4335-9E80-4F50-B7C7-67AA05AFEB54}"/>
              </a:ext>
            </a:extLst>
          </p:cNvPr>
          <p:cNvSpPr txBox="1"/>
          <p:nvPr/>
        </p:nvSpPr>
        <p:spPr>
          <a:xfrm>
            <a:off x="851585" y="1226795"/>
            <a:ext cx="4226010" cy="400110"/>
          </a:xfrm>
          <a:prstGeom prst="rect">
            <a:avLst/>
          </a:prstGeom>
          <a:noFill/>
        </p:spPr>
        <p:txBody>
          <a:bodyPr wrap="square" rtlCol="0">
            <a:spAutoFit/>
          </a:bodyPr>
          <a:lstStyle/>
          <a:p>
            <a:r>
              <a:rPr lang="en-US" sz="2000" b="1" dirty="0"/>
              <a:t>What is React </a:t>
            </a:r>
            <a:r>
              <a:rPr lang="en-US" sz="2000" b="1" dirty="0" err="1"/>
              <a:t>js</a:t>
            </a:r>
            <a:r>
              <a:rPr lang="en-US" sz="2000" b="1" dirty="0"/>
              <a:t>?</a:t>
            </a:r>
          </a:p>
        </p:txBody>
      </p:sp>
      <p:pic>
        <p:nvPicPr>
          <p:cNvPr id="8" name="Picture 7">
            <a:extLst>
              <a:ext uri="{FF2B5EF4-FFF2-40B4-BE49-F238E27FC236}">
                <a16:creationId xmlns:a16="http://schemas.microsoft.com/office/drawing/2014/main" id="{AEC52DA5-ADAC-4D8A-AA0D-9C2C85F58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276" y="2785137"/>
            <a:ext cx="5005126" cy="2812086"/>
          </a:xfrm>
          <a:prstGeom prst="rect">
            <a:avLst/>
          </a:prstGeom>
        </p:spPr>
      </p:pic>
    </p:spTree>
    <p:extLst>
      <p:ext uri="{BB962C8B-B14F-4D97-AF65-F5344CB8AC3E}">
        <p14:creationId xmlns:p14="http://schemas.microsoft.com/office/powerpoint/2010/main" val="3831975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نص 5"/>
          <p:cNvSpPr>
            <a:spLocks noGrp="1"/>
          </p:cNvSpPr>
          <p:nvPr>
            <p:ph type="body" sz="quarter" idx="10"/>
          </p:nvPr>
        </p:nvSpPr>
        <p:spPr/>
        <p:txBody>
          <a:bodyPr/>
          <a:lstStyle/>
          <a:p>
            <a:r>
              <a:rPr lang="en-US" dirty="0"/>
              <a:t>Home page </a:t>
            </a:r>
          </a:p>
        </p:txBody>
      </p:sp>
      <p:pic>
        <p:nvPicPr>
          <p:cNvPr id="2" name="صورة 1"/>
          <p:cNvPicPr>
            <a:picLocks noChangeAspect="1"/>
          </p:cNvPicPr>
          <p:nvPr/>
        </p:nvPicPr>
        <p:blipFill rotWithShape="1">
          <a:blip r:embed="rId2">
            <a:extLst>
              <a:ext uri="{28A0092B-C50C-407E-A947-70E740481C1C}">
                <a14:useLocalDpi xmlns:a14="http://schemas.microsoft.com/office/drawing/2010/main" val="0"/>
              </a:ext>
            </a:extLst>
          </a:blip>
          <a:srcRect t="9328"/>
          <a:stretch/>
        </p:blipFill>
        <p:spPr>
          <a:xfrm>
            <a:off x="759803" y="1173707"/>
            <a:ext cx="10700648" cy="5431809"/>
          </a:xfrm>
          <a:prstGeom prst="rect">
            <a:avLst/>
          </a:prstGeom>
        </p:spPr>
      </p:pic>
    </p:spTree>
    <p:extLst>
      <p:ext uri="{BB962C8B-B14F-4D97-AF65-F5344CB8AC3E}">
        <p14:creationId xmlns:p14="http://schemas.microsoft.com/office/powerpoint/2010/main" val="166671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Featured Companies</a:t>
            </a:r>
          </a:p>
        </p:txBody>
      </p:sp>
      <p:pic>
        <p:nvPicPr>
          <p:cNvPr id="3" name="صورة 2"/>
          <p:cNvPicPr>
            <a:picLocks noChangeAspect="1"/>
          </p:cNvPicPr>
          <p:nvPr/>
        </p:nvPicPr>
        <p:blipFill rotWithShape="1">
          <a:blip r:embed="rId2">
            <a:extLst>
              <a:ext uri="{28A0092B-C50C-407E-A947-70E740481C1C}">
                <a14:useLocalDpi xmlns:a14="http://schemas.microsoft.com/office/drawing/2010/main" val="0"/>
              </a:ext>
            </a:extLst>
          </a:blip>
          <a:srcRect t="8995"/>
          <a:stretch/>
        </p:blipFill>
        <p:spPr>
          <a:xfrm>
            <a:off x="762001" y="1159084"/>
            <a:ext cx="10706100" cy="5470315"/>
          </a:xfrm>
          <a:prstGeom prst="rect">
            <a:avLst/>
          </a:prstGeom>
        </p:spPr>
      </p:pic>
    </p:spTree>
    <p:extLst>
      <p:ext uri="{BB962C8B-B14F-4D97-AF65-F5344CB8AC3E}">
        <p14:creationId xmlns:p14="http://schemas.microsoft.com/office/powerpoint/2010/main" val="408998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4326340" y="1443540"/>
            <a:ext cx="7276367" cy="4799433"/>
            <a:chOff x="5885014" y="706755"/>
            <a:chExt cx="5746467" cy="4562192"/>
          </a:xfrm>
        </p:grpSpPr>
        <p:sp>
          <p:nvSpPr>
            <p:cNvPr id="16" name="TextBox 15">
              <a:extLst>
                <a:ext uri="{FF2B5EF4-FFF2-40B4-BE49-F238E27FC236}">
                  <a16:creationId xmlns:a16="http://schemas.microsoft.com/office/drawing/2014/main" id="{6256C016-2CE9-4A41-AAAD-479E0F70132F}"/>
                </a:ext>
              </a:extLst>
            </p:cNvPr>
            <p:cNvSpPr txBox="1"/>
            <p:nvPr/>
          </p:nvSpPr>
          <p:spPr>
            <a:xfrm>
              <a:off x="6903916" y="718301"/>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Introduction</a:t>
              </a:r>
              <a:endParaRPr lang="ko-KR" altLang="en-US" sz="2400" b="1" dirty="0">
                <a:solidFill>
                  <a:schemeClr val="bg1"/>
                </a:solidFill>
                <a:cs typeface="Arial" pitchFamily="34" charset="0"/>
              </a:endParaRPr>
            </a:p>
          </p:txBody>
        </p:sp>
        <p:sp>
          <p:nvSpPr>
            <p:cNvPr id="17" name="TextBox 16">
              <a:extLst>
                <a:ext uri="{FF2B5EF4-FFF2-40B4-BE49-F238E27FC236}">
                  <a16:creationId xmlns:a16="http://schemas.microsoft.com/office/drawing/2014/main" id="{168954F2-9FF7-439F-AEAB-75F9457D5B63}"/>
                </a:ext>
              </a:extLst>
            </p:cNvPr>
            <p:cNvSpPr txBox="1"/>
            <p:nvPr/>
          </p:nvSpPr>
          <p:spPr>
            <a:xfrm>
              <a:off x="5885014" y="706755"/>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903916" y="1223309"/>
              <a:ext cx="4706821" cy="789920"/>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System Components and Architecture</a:t>
              </a:r>
              <a:endParaRPr lang="ko-KR" altLang="en-US" sz="2400" b="1" dirty="0">
                <a:solidFill>
                  <a:schemeClr val="bg1"/>
                </a:solidFill>
                <a:cs typeface="Arial" pitchFamily="34" charset="0"/>
              </a:endParaRPr>
            </a:p>
            <a:p>
              <a:endParaRPr lang="ko-KR" altLang="en-US" sz="2400" b="1" dirty="0">
                <a:solidFill>
                  <a:schemeClr val="bg1"/>
                </a:solidFill>
                <a:cs typeface="Arial" pitchFamily="34" charset="0"/>
              </a:endParaRPr>
            </a:p>
          </p:txBody>
        </p:sp>
        <p:sp>
          <p:nvSpPr>
            <p:cNvPr id="21" name="TextBox 20">
              <a:extLst>
                <a:ext uri="{FF2B5EF4-FFF2-40B4-BE49-F238E27FC236}">
                  <a16:creationId xmlns:a16="http://schemas.microsoft.com/office/drawing/2014/main" id="{26A42029-48EF-40B7-A20B-9D05D2DD248A}"/>
                </a:ext>
              </a:extLst>
            </p:cNvPr>
            <p:cNvSpPr txBox="1"/>
            <p:nvPr/>
          </p:nvSpPr>
          <p:spPr>
            <a:xfrm>
              <a:off x="5885014" y="1224826"/>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903916" y="1754439"/>
              <a:ext cx="4706821" cy="438844"/>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Front End Development</a:t>
              </a:r>
              <a:endParaRPr lang="ko-KR" altLang="en-US" sz="2400" b="1" dirty="0">
                <a:solidFill>
                  <a:schemeClr val="bg1"/>
                </a:solidFill>
                <a:cs typeface="Arial" pitchFamily="34" charset="0"/>
              </a:endParaRPr>
            </a:p>
          </p:txBody>
        </p:sp>
        <p:sp>
          <p:nvSpPr>
            <p:cNvPr id="25" name="TextBox 24">
              <a:extLst>
                <a:ext uri="{FF2B5EF4-FFF2-40B4-BE49-F238E27FC236}">
                  <a16:creationId xmlns:a16="http://schemas.microsoft.com/office/drawing/2014/main" id="{B0212152-D2D8-461E-8E4F-7D4F53482A03}"/>
                </a:ext>
              </a:extLst>
            </p:cNvPr>
            <p:cNvSpPr txBox="1"/>
            <p:nvPr/>
          </p:nvSpPr>
          <p:spPr>
            <a:xfrm>
              <a:off x="5885014" y="1742893"/>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903916" y="2272508"/>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Back End Development</a:t>
              </a:r>
              <a:endParaRPr lang="ko-KR" altLang="en-US" sz="2400" b="1" dirty="0">
                <a:solidFill>
                  <a:schemeClr val="bg1"/>
                </a:solidFill>
                <a:cs typeface="Arial" pitchFamily="34" charset="0"/>
              </a:endParaRPr>
            </a:p>
          </p:txBody>
        </p:sp>
        <p:sp>
          <p:nvSpPr>
            <p:cNvPr id="29" name="TextBox 28">
              <a:extLst>
                <a:ext uri="{FF2B5EF4-FFF2-40B4-BE49-F238E27FC236}">
                  <a16:creationId xmlns:a16="http://schemas.microsoft.com/office/drawing/2014/main" id="{394A60E4-672D-45B2-B6C9-4CCEC944A519}"/>
                </a:ext>
              </a:extLst>
            </p:cNvPr>
            <p:cNvSpPr txBox="1"/>
            <p:nvPr/>
          </p:nvSpPr>
          <p:spPr>
            <a:xfrm>
              <a:off x="5885014" y="2260962"/>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30" name="TextBox 27">
              <a:extLst>
                <a:ext uri="{FF2B5EF4-FFF2-40B4-BE49-F238E27FC236}">
                  <a16:creationId xmlns:a16="http://schemas.microsoft.com/office/drawing/2014/main" id="{34F95DDF-9AF8-4AF7-867B-79BCE192BEEE}"/>
                </a:ext>
              </a:extLst>
            </p:cNvPr>
            <p:cNvSpPr txBox="1"/>
            <p:nvPr/>
          </p:nvSpPr>
          <p:spPr>
            <a:xfrm>
              <a:off x="6912623" y="2777603"/>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Historical Data and Prediction </a:t>
              </a:r>
              <a:endParaRPr lang="ko-KR" altLang="en-US" sz="2400" b="1" dirty="0">
                <a:solidFill>
                  <a:schemeClr val="bg1"/>
                </a:solidFill>
                <a:cs typeface="Arial" pitchFamily="34" charset="0"/>
              </a:endParaRPr>
            </a:p>
          </p:txBody>
        </p:sp>
        <p:sp>
          <p:nvSpPr>
            <p:cNvPr id="31" name="TextBox 28">
              <a:extLst>
                <a:ext uri="{FF2B5EF4-FFF2-40B4-BE49-F238E27FC236}">
                  <a16:creationId xmlns:a16="http://schemas.microsoft.com/office/drawing/2014/main" id="{394A60E4-672D-45B2-B6C9-4CCEC944A519}"/>
                </a:ext>
              </a:extLst>
            </p:cNvPr>
            <p:cNvSpPr txBox="1"/>
            <p:nvPr/>
          </p:nvSpPr>
          <p:spPr>
            <a:xfrm>
              <a:off x="5893721" y="2766057"/>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32" name="TextBox 27">
              <a:extLst>
                <a:ext uri="{FF2B5EF4-FFF2-40B4-BE49-F238E27FC236}">
                  <a16:creationId xmlns:a16="http://schemas.microsoft.com/office/drawing/2014/main" id="{34F95DDF-9AF8-4AF7-867B-79BCE192BEEE}"/>
                </a:ext>
              </a:extLst>
            </p:cNvPr>
            <p:cNvSpPr txBox="1"/>
            <p:nvPr/>
          </p:nvSpPr>
          <p:spPr>
            <a:xfrm>
              <a:off x="6908268" y="3280766"/>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Twitter Sentimental Analysis</a:t>
              </a:r>
              <a:endParaRPr lang="ko-KR" altLang="en-US" sz="2400" b="1" dirty="0">
                <a:solidFill>
                  <a:schemeClr val="bg1"/>
                </a:solidFill>
                <a:cs typeface="Arial" pitchFamily="34" charset="0"/>
              </a:endParaRPr>
            </a:p>
          </p:txBody>
        </p:sp>
        <p:sp>
          <p:nvSpPr>
            <p:cNvPr id="33" name="TextBox 28">
              <a:extLst>
                <a:ext uri="{FF2B5EF4-FFF2-40B4-BE49-F238E27FC236}">
                  <a16:creationId xmlns:a16="http://schemas.microsoft.com/office/drawing/2014/main" id="{394A60E4-672D-45B2-B6C9-4CCEC944A519}"/>
                </a:ext>
              </a:extLst>
            </p:cNvPr>
            <p:cNvSpPr txBox="1"/>
            <p:nvPr/>
          </p:nvSpPr>
          <p:spPr>
            <a:xfrm>
              <a:off x="5889366" y="3269220"/>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sp>
          <p:nvSpPr>
            <p:cNvPr id="36" name="TextBox 27">
              <a:extLst>
                <a:ext uri="{FF2B5EF4-FFF2-40B4-BE49-F238E27FC236}">
                  <a16:creationId xmlns:a16="http://schemas.microsoft.com/office/drawing/2014/main" id="{34F95DDF-9AF8-4AF7-867B-79BCE192BEEE}"/>
                </a:ext>
              </a:extLst>
            </p:cNvPr>
            <p:cNvSpPr txBox="1"/>
            <p:nvPr/>
          </p:nvSpPr>
          <p:spPr>
            <a:xfrm>
              <a:off x="6924660" y="3783147"/>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Natural language processing (NLP)</a:t>
              </a:r>
              <a:endParaRPr lang="ko-KR" altLang="en-US" sz="2400" b="1" dirty="0">
                <a:solidFill>
                  <a:schemeClr val="bg1"/>
                </a:solidFill>
                <a:cs typeface="Arial" pitchFamily="34" charset="0"/>
              </a:endParaRPr>
            </a:p>
          </p:txBody>
        </p:sp>
        <p:sp>
          <p:nvSpPr>
            <p:cNvPr id="37" name="TextBox 28">
              <a:extLst>
                <a:ext uri="{FF2B5EF4-FFF2-40B4-BE49-F238E27FC236}">
                  <a16:creationId xmlns:a16="http://schemas.microsoft.com/office/drawing/2014/main" id="{394A60E4-672D-45B2-B6C9-4CCEC944A519}"/>
                </a:ext>
              </a:extLst>
            </p:cNvPr>
            <p:cNvSpPr txBox="1"/>
            <p:nvPr/>
          </p:nvSpPr>
          <p:spPr>
            <a:xfrm>
              <a:off x="5905758" y="3771607"/>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sp>
          <p:nvSpPr>
            <p:cNvPr id="38" name="TextBox 27">
              <a:extLst>
                <a:ext uri="{FF2B5EF4-FFF2-40B4-BE49-F238E27FC236}">
                  <a16:creationId xmlns:a16="http://schemas.microsoft.com/office/drawing/2014/main" id="{34F95DDF-9AF8-4AF7-867B-79BCE192BEEE}"/>
                </a:ext>
              </a:extLst>
            </p:cNvPr>
            <p:cNvSpPr txBox="1"/>
            <p:nvPr/>
          </p:nvSpPr>
          <p:spPr>
            <a:xfrm>
              <a:off x="6920817" y="4321990"/>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Enhancement</a:t>
              </a:r>
              <a:endParaRPr lang="ko-KR" altLang="en-US" sz="2400" b="1" dirty="0">
                <a:solidFill>
                  <a:schemeClr val="bg1"/>
                </a:solidFill>
                <a:cs typeface="Arial" pitchFamily="34" charset="0"/>
              </a:endParaRPr>
            </a:p>
          </p:txBody>
        </p:sp>
        <p:sp>
          <p:nvSpPr>
            <p:cNvPr id="39" name="TextBox 28">
              <a:extLst>
                <a:ext uri="{FF2B5EF4-FFF2-40B4-BE49-F238E27FC236}">
                  <a16:creationId xmlns:a16="http://schemas.microsoft.com/office/drawing/2014/main" id="{394A60E4-672D-45B2-B6C9-4CCEC944A519}"/>
                </a:ext>
              </a:extLst>
            </p:cNvPr>
            <p:cNvSpPr txBox="1"/>
            <p:nvPr/>
          </p:nvSpPr>
          <p:spPr>
            <a:xfrm>
              <a:off x="5901915" y="4310444"/>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08</a:t>
              </a:r>
              <a:endParaRPr lang="ko-KR" altLang="en-US" sz="2400" b="1" dirty="0">
                <a:solidFill>
                  <a:schemeClr val="bg1"/>
                </a:solidFill>
                <a:cs typeface="Arial" pitchFamily="34" charset="0"/>
              </a:endParaRPr>
            </a:p>
          </p:txBody>
        </p:sp>
        <p:sp>
          <p:nvSpPr>
            <p:cNvPr id="22" name="TextBox 27">
              <a:extLst>
                <a:ext uri="{FF2B5EF4-FFF2-40B4-BE49-F238E27FC236}">
                  <a16:creationId xmlns:a16="http://schemas.microsoft.com/office/drawing/2014/main" id="{34F95DDF-9AF8-4AF7-867B-79BCE192BEEE}"/>
                </a:ext>
              </a:extLst>
            </p:cNvPr>
            <p:cNvSpPr txBox="1"/>
            <p:nvPr/>
          </p:nvSpPr>
          <p:spPr>
            <a:xfrm>
              <a:off x="6922638" y="4830102"/>
              <a:ext cx="4706821" cy="43884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Future Work</a:t>
              </a:r>
              <a:endParaRPr lang="ko-KR" altLang="en-US" sz="2400" b="1" dirty="0">
                <a:solidFill>
                  <a:schemeClr val="bg1"/>
                </a:solidFill>
                <a:cs typeface="Arial" pitchFamily="34" charset="0"/>
              </a:endParaRPr>
            </a:p>
          </p:txBody>
        </p:sp>
        <p:sp>
          <p:nvSpPr>
            <p:cNvPr id="23" name="TextBox 28">
              <a:extLst>
                <a:ext uri="{FF2B5EF4-FFF2-40B4-BE49-F238E27FC236}">
                  <a16:creationId xmlns:a16="http://schemas.microsoft.com/office/drawing/2014/main" id="{394A60E4-672D-45B2-B6C9-4CCEC944A519}"/>
                </a:ext>
              </a:extLst>
            </p:cNvPr>
            <p:cNvSpPr txBox="1"/>
            <p:nvPr/>
          </p:nvSpPr>
          <p:spPr>
            <a:xfrm>
              <a:off x="5903735" y="4818562"/>
              <a:ext cx="958096" cy="43884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09</a:t>
              </a:r>
              <a:endParaRPr lang="ko-KR" altLang="en-US" sz="2400" b="1" dirty="0">
                <a:solidFill>
                  <a:schemeClr val="bg1"/>
                </a:solidFill>
                <a:cs typeface="Arial" pitchFamily="34" charset="0"/>
              </a:endParaRPr>
            </a:p>
          </p:txBody>
        </p:sp>
      </p:grpSp>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Table of Contents</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Companies</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92323"/>
            <a:ext cx="10706100" cy="4937078"/>
          </a:xfrm>
          <a:prstGeom prst="rect">
            <a:avLst/>
          </a:prstGeom>
        </p:spPr>
      </p:pic>
      <p:sp>
        <p:nvSpPr>
          <p:cNvPr id="5" name="مستطيل 4"/>
          <p:cNvSpPr/>
          <p:nvPr/>
        </p:nvSpPr>
        <p:spPr>
          <a:xfrm>
            <a:off x="10563367" y="1692322"/>
            <a:ext cx="750628" cy="2374853"/>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781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D9497-1C7E-40A8-BB45-8E5DE0BD61E3}"/>
              </a:ext>
            </a:extLst>
          </p:cNvPr>
          <p:cNvSpPr>
            <a:spLocks noGrp="1"/>
          </p:cNvSpPr>
          <p:nvPr>
            <p:ph type="body" sz="quarter" idx="10"/>
          </p:nvPr>
        </p:nvSpPr>
        <p:spPr/>
        <p:txBody>
          <a:bodyPr/>
          <a:lstStyle/>
          <a:p>
            <a:r>
              <a:rPr lang="en-US" dirty="0"/>
              <a:t>Data Visualization</a:t>
            </a:r>
          </a:p>
        </p:txBody>
      </p:sp>
      <p:sp>
        <p:nvSpPr>
          <p:cNvPr id="3" name="TextBox 2">
            <a:extLst>
              <a:ext uri="{FF2B5EF4-FFF2-40B4-BE49-F238E27FC236}">
                <a16:creationId xmlns:a16="http://schemas.microsoft.com/office/drawing/2014/main" id="{83E2384E-17F5-471C-AB82-3E0184267055}"/>
              </a:ext>
            </a:extLst>
          </p:cNvPr>
          <p:cNvSpPr txBox="1"/>
          <p:nvPr/>
        </p:nvSpPr>
        <p:spPr>
          <a:xfrm flipH="1">
            <a:off x="821435" y="1556951"/>
            <a:ext cx="1057738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Is representing data in a visual form. This visual form can be a chart, graphs, lists. This representation helps people to understand the magnitude of the data.</a:t>
            </a:r>
          </a:p>
          <a:p>
            <a:pPr marL="285750" indent="-285750">
              <a:buFont typeface="Arial" panose="020B0604020202020204" pitchFamily="34" charset="0"/>
              <a:buChar char="•"/>
            </a:pPr>
            <a:r>
              <a:rPr lang="en-US" dirty="0"/>
              <a:t>To communicate information clearly and efficiently to users.</a:t>
            </a:r>
          </a:p>
          <a:p>
            <a:pPr marL="285750" indent="-285750">
              <a:buFont typeface="Arial" panose="020B0604020202020204" pitchFamily="34" charset="0"/>
              <a:buChar char="•"/>
            </a:pPr>
            <a:r>
              <a:rPr lang="en-US" dirty="0"/>
              <a:t>Helps data analytics to get better insights.</a:t>
            </a:r>
          </a:p>
          <a:p>
            <a:pPr marL="285750" indent="-285750">
              <a:buFont typeface="Arial" panose="020B0604020202020204" pitchFamily="34" charset="0"/>
              <a:buChar char="•"/>
            </a:pPr>
            <a:r>
              <a:rPr lang="en-US" dirty="0"/>
              <a:t>Data visualization and analytics will draw the conclusions about the datasets.</a:t>
            </a:r>
          </a:p>
        </p:txBody>
      </p:sp>
      <p:sp>
        <p:nvSpPr>
          <p:cNvPr id="4" name="TextBox 3">
            <a:extLst>
              <a:ext uri="{FF2B5EF4-FFF2-40B4-BE49-F238E27FC236}">
                <a16:creationId xmlns:a16="http://schemas.microsoft.com/office/drawing/2014/main" id="{57E90B05-BA04-4FB9-8D9A-9C3701870216}"/>
              </a:ext>
            </a:extLst>
          </p:cNvPr>
          <p:cNvSpPr txBox="1"/>
          <p:nvPr/>
        </p:nvSpPr>
        <p:spPr>
          <a:xfrm flipH="1">
            <a:off x="1013253" y="3429000"/>
            <a:ext cx="5906529" cy="1323439"/>
          </a:xfrm>
          <a:prstGeom prst="rect">
            <a:avLst/>
          </a:prstGeom>
          <a:noFill/>
        </p:spPr>
        <p:txBody>
          <a:bodyPr wrap="square" rtlCol="0">
            <a:spAutoFit/>
          </a:bodyPr>
          <a:lstStyle/>
          <a:p>
            <a:r>
              <a:rPr lang="en-US" sz="2000" b="1" dirty="0"/>
              <a:t>The Tool We Used:</a:t>
            </a:r>
          </a:p>
          <a:p>
            <a:endParaRPr lang="en-US" sz="2000" b="1" dirty="0"/>
          </a:p>
          <a:p>
            <a:r>
              <a:rPr lang="en-US" sz="2000" dirty="0">
                <a:solidFill>
                  <a:srgbClr val="FF0000"/>
                </a:solidFill>
              </a:rPr>
              <a:t>React </a:t>
            </a:r>
            <a:r>
              <a:rPr lang="en-US" sz="2000" dirty="0" err="1">
                <a:solidFill>
                  <a:srgbClr val="FF0000"/>
                </a:solidFill>
              </a:rPr>
              <a:t>Stockcharts</a:t>
            </a:r>
            <a:r>
              <a:rPr lang="en-US" sz="2000" dirty="0"/>
              <a:t>: creates highly customizable stock charts built with React </a:t>
            </a:r>
            <a:r>
              <a:rPr lang="en-US" sz="2000" dirty="0" err="1"/>
              <a:t>js</a:t>
            </a:r>
            <a:r>
              <a:rPr lang="en-US" sz="2000" dirty="0"/>
              <a:t> and d3. </a:t>
            </a:r>
            <a:endParaRPr lang="en-US" dirty="0"/>
          </a:p>
        </p:txBody>
      </p:sp>
      <p:pic>
        <p:nvPicPr>
          <p:cNvPr id="6" name="Picture 5">
            <a:extLst>
              <a:ext uri="{FF2B5EF4-FFF2-40B4-BE49-F238E27FC236}">
                <a16:creationId xmlns:a16="http://schemas.microsoft.com/office/drawing/2014/main" id="{25C48205-D53F-49A6-9AB5-A0989FCA4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536" y="4428647"/>
            <a:ext cx="5482282" cy="2227859"/>
          </a:xfrm>
          <a:prstGeom prst="rect">
            <a:avLst/>
          </a:prstGeom>
        </p:spPr>
      </p:pic>
    </p:spTree>
    <p:extLst>
      <p:ext uri="{BB962C8B-B14F-4D97-AF65-F5344CB8AC3E}">
        <p14:creationId xmlns:p14="http://schemas.microsoft.com/office/powerpoint/2010/main" val="636864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Facebook page </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76421"/>
            <a:ext cx="10706100" cy="4452979"/>
          </a:xfrm>
          <a:prstGeom prst="rect">
            <a:avLst/>
          </a:prstGeom>
        </p:spPr>
      </p:pic>
      <p:sp>
        <p:nvSpPr>
          <p:cNvPr id="4" name="مستطيل 3"/>
          <p:cNvSpPr/>
          <p:nvPr/>
        </p:nvSpPr>
        <p:spPr>
          <a:xfrm>
            <a:off x="4609555" y="1358478"/>
            <a:ext cx="3001143" cy="523220"/>
          </a:xfrm>
          <a:prstGeom prst="rect">
            <a:avLst/>
          </a:prstGeom>
        </p:spPr>
        <p:txBody>
          <a:bodyPr wrap="none">
            <a:spAutoFit/>
          </a:bodyPr>
          <a:lstStyle/>
          <a:p>
            <a:r>
              <a:rPr lang="en-US" sz="2800" b="1" dirty="0">
                <a:solidFill>
                  <a:schemeClr val="accent2"/>
                </a:solidFill>
              </a:rPr>
              <a:t>Historical Prices</a:t>
            </a:r>
          </a:p>
        </p:txBody>
      </p:sp>
    </p:spTree>
    <p:extLst>
      <p:ext uri="{BB962C8B-B14F-4D97-AF65-F5344CB8AC3E}">
        <p14:creationId xmlns:p14="http://schemas.microsoft.com/office/powerpoint/2010/main" val="182055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Facebook page </a:t>
            </a:r>
          </a:p>
        </p:txBody>
      </p:sp>
      <p:sp>
        <p:nvSpPr>
          <p:cNvPr id="4" name="مستطيل 3"/>
          <p:cNvSpPr/>
          <p:nvPr/>
        </p:nvSpPr>
        <p:spPr>
          <a:xfrm>
            <a:off x="4645923" y="1197840"/>
            <a:ext cx="2900153" cy="523220"/>
          </a:xfrm>
          <a:prstGeom prst="rect">
            <a:avLst/>
          </a:prstGeom>
        </p:spPr>
        <p:txBody>
          <a:bodyPr wrap="none">
            <a:spAutoFit/>
          </a:bodyPr>
          <a:lstStyle/>
          <a:p>
            <a:r>
              <a:rPr lang="en-US" sz="2800" b="1" dirty="0">
                <a:solidFill>
                  <a:schemeClr val="accent2"/>
                </a:solidFill>
              </a:rPr>
              <a:t>Daily Prediction</a:t>
            </a: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76420"/>
            <a:ext cx="10706100" cy="4232402"/>
          </a:xfrm>
          <a:prstGeom prst="rect">
            <a:avLst/>
          </a:prstGeom>
        </p:spPr>
      </p:pic>
    </p:spTree>
    <p:extLst>
      <p:ext uri="{BB962C8B-B14F-4D97-AF65-F5344CB8AC3E}">
        <p14:creationId xmlns:p14="http://schemas.microsoft.com/office/powerpoint/2010/main" val="359239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Facebook page </a:t>
            </a:r>
          </a:p>
        </p:txBody>
      </p:sp>
      <p:sp>
        <p:nvSpPr>
          <p:cNvPr id="4" name="مستطيل 3"/>
          <p:cNvSpPr/>
          <p:nvPr/>
        </p:nvSpPr>
        <p:spPr>
          <a:xfrm>
            <a:off x="4386237" y="1063756"/>
            <a:ext cx="3419526" cy="523220"/>
          </a:xfrm>
          <a:prstGeom prst="rect">
            <a:avLst/>
          </a:prstGeom>
        </p:spPr>
        <p:txBody>
          <a:bodyPr wrap="none">
            <a:spAutoFit/>
          </a:bodyPr>
          <a:lstStyle/>
          <a:p>
            <a:r>
              <a:rPr lang="en-US" sz="2800" b="1" dirty="0">
                <a:solidFill>
                  <a:schemeClr val="accent2"/>
                </a:solidFill>
              </a:rPr>
              <a:t>Monthly Prediction</a:t>
            </a: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90" y="1842787"/>
            <a:ext cx="10682074" cy="4392230"/>
          </a:xfrm>
          <a:prstGeom prst="rect">
            <a:avLst/>
          </a:prstGeom>
        </p:spPr>
      </p:pic>
    </p:spTree>
    <p:extLst>
      <p:ext uri="{BB962C8B-B14F-4D97-AF65-F5344CB8AC3E}">
        <p14:creationId xmlns:p14="http://schemas.microsoft.com/office/powerpoint/2010/main" val="66834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Facebook page </a:t>
            </a:r>
          </a:p>
        </p:txBody>
      </p:sp>
      <p:sp>
        <p:nvSpPr>
          <p:cNvPr id="4" name="مستطيل 3"/>
          <p:cNvSpPr/>
          <p:nvPr/>
        </p:nvSpPr>
        <p:spPr>
          <a:xfrm>
            <a:off x="4609555" y="1358478"/>
            <a:ext cx="2901820" cy="523220"/>
          </a:xfrm>
          <a:prstGeom prst="rect">
            <a:avLst/>
          </a:prstGeom>
        </p:spPr>
        <p:txBody>
          <a:bodyPr wrap="none">
            <a:spAutoFit/>
          </a:bodyPr>
          <a:lstStyle/>
          <a:p>
            <a:r>
              <a:rPr lang="en-US" sz="2800" b="1">
                <a:solidFill>
                  <a:schemeClr val="accent2"/>
                </a:solidFill>
              </a:rPr>
              <a:t>Twitter Analysis</a:t>
            </a:r>
            <a:endParaRPr lang="en-US" sz="2800" b="1" dirty="0">
              <a:solidFill>
                <a:schemeClr val="accent2"/>
              </a:solidFill>
            </a:endParaRP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44904"/>
            <a:ext cx="10706100" cy="4284496"/>
          </a:xfrm>
          <a:prstGeom prst="rect">
            <a:avLst/>
          </a:prstGeom>
        </p:spPr>
      </p:pic>
    </p:spTree>
    <p:extLst>
      <p:ext uri="{BB962C8B-B14F-4D97-AF65-F5344CB8AC3E}">
        <p14:creationId xmlns:p14="http://schemas.microsoft.com/office/powerpoint/2010/main" val="3189457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News(</a:t>
            </a:r>
            <a:r>
              <a:rPr lang="en-US" dirty="0">
                <a:solidFill>
                  <a:schemeClr val="accent2"/>
                </a:solidFill>
              </a:rPr>
              <a:t>Twitter</a:t>
            </a:r>
            <a:r>
              <a:rPr lang="en-US" dirty="0"/>
              <a:t>)</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77" y="2386434"/>
            <a:ext cx="10706100" cy="2721736"/>
          </a:xfrm>
          <a:prstGeom prst="rect">
            <a:avLst/>
          </a:prstGeom>
        </p:spPr>
      </p:pic>
    </p:spTree>
    <p:extLst>
      <p:ext uri="{BB962C8B-B14F-4D97-AF65-F5344CB8AC3E}">
        <p14:creationId xmlns:p14="http://schemas.microsoft.com/office/powerpoint/2010/main" val="2618385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News(</a:t>
            </a:r>
            <a:r>
              <a:rPr lang="en-US" dirty="0">
                <a:solidFill>
                  <a:schemeClr val="accent2"/>
                </a:solidFill>
              </a:rPr>
              <a:t>Financial News</a:t>
            </a:r>
            <a:r>
              <a:rPr lang="en-US" dirty="0"/>
              <a:t>)</a:t>
            </a:r>
          </a:p>
        </p:txBody>
      </p:sp>
      <p:pic>
        <p:nvPicPr>
          <p:cNvPr id="3" name="صورة 2"/>
          <p:cNvPicPr>
            <a:picLocks noChangeAspect="1"/>
          </p:cNvPicPr>
          <p:nvPr/>
        </p:nvPicPr>
        <p:blipFill rotWithShape="1">
          <a:blip r:embed="rId2">
            <a:extLst>
              <a:ext uri="{28A0092B-C50C-407E-A947-70E740481C1C}">
                <a14:useLocalDpi xmlns:a14="http://schemas.microsoft.com/office/drawing/2010/main" val="0"/>
              </a:ext>
            </a:extLst>
          </a:blip>
          <a:srcRect t="9532"/>
          <a:stretch/>
        </p:blipFill>
        <p:spPr>
          <a:xfrm>
            <a:off x="762000" y="1159731"/>
            <a:ext cx="10753700" cy="5469669"/>
          </a:xfrm>
          <a:prstGeom prst="rect">
            <a:avLst/>
          </a:prstGeom>
        </p:spPr>
      </p:pic>
    </p:spTree>
    <p:extLst>
      <p:ext uri="{BB962C8B-B14F-4D97-AF65-F5344CB8AC3E}">
        <p14:creationId xmlns:p14="http://schemas.microsoft.com/office/powerpoint/2010/main" val="667658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a:t>
            </a:r>
            <a:r>
              <a:rPr lang="ar-EG" altLang="ko-KR" sz="4800" b="1" dirty="0">
                <a:solidFill>
                  <a:schemeClr val="bg1"/>
                </a:solidFill>
                <a:cs typeface="Arial" pitchFamily="34" charset="0"/>
              </a:rPr>
              <a:t>4</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Back End Development</a:t>
            </a:r>
          </a:p>
        </p:txBody>
      </p:sp>
    </p:spTree>
    <p:extLst>
      <p:ext uri="{BB962C8B-B14F-4D97-AF65-F5344CB8AC3E}">
        <p14:creationId xmlns:p14="http://schemas.microsoft.com/office/powerpoint/2010/main" val="2962152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نص 5"/>
          <p:cNvSpPr>
            <a:spLocks noGrp="1"/>
          </p:cNvSpPr>
          <p:nvPr>
            <p:ph type="body" sz="quarter" idx="10"/>
          </p:nvPr>
        </p:nvSpPr>
        <p:spPr/>
        <p:txBody>
          <a:bodyPr/>
          <a:lstStyle/>
          <a:p>
            <a:r>
              <a:rPr lang="en-US" dirty="0"/>
              <a:t>App Engine</a:t>
            </a:r>
          </a:p>
        </p:txBody>
      </p:sp>
      <p:sp>
        <p:nvSpPr>
          <p:cNvPr id="7" name="مستطيل 6"/>
          <p:cNvSpPr/>
          <p:nvPr/>
        </p:nvSpPr>
        <p:spPr>
          <a:xfrm>
            <a:off x="613822" y="1483773"/>
            <a:ext cx="4764446" cy="461665"/>
          </a:xfrm>
          <a:prstGeom prst="rect">
            <a:avLst/>
          </a:prstGeom>
        </p:spPr>
        <p:txBody>
          <a:bodyPr wrap="none">
            <a:spAutoFit/>
          </a:bodyPr>
          <a:lstStyle/>
          <a:p>
            <a:r>
              <a:rPr lang="en-US" sz="2400" b="1" dirty="0"/>
              <a:t>What is app engine &amp; features?</a:t>
            </a:r>
          </a:p>
        </p:txBody>
      </p:sp>
      <p:sp>
        <p:nvSpPr>
          <p:cNvPr id="8" name="مستطيل 7"/>
          <p:cNvSpPr/>
          <p:nvPr/>
        </p:nvSpPr>
        <p:spPr>
          <a:xfrm>
            <a:off x="613822" y="2133443"/>
            <a:ext cx="10864187" cy="707886"/>
          </a:xfrm>
          <a:prstGeom prst="rect">
            <a:avLst/>
          </a:prstGeom>
        </p:spPr>
        <p:txBody>
          <a:bodyPr wrap="square">
            <a:spAutoFit/>
          </a:bodyPr>
          <a:lstStyle/>
          <a:p>
            <a:pPr marL="285750" indent="-285750">
              <a:buFont typeface="Arial" panose="020B0604020202020204" pitchFamily="34" charset="0"/>
              <a:buChar char="•"/>
            </a:pPr>
            <a:r>
              <a:rPr lang="en-US" sz="2000" dirty="0"/>
              <a:t>Google App Engine is a web framework and cloud computing</a:t>
            </a:r>
            <a:r>
              <a:rPr lang="ar-EG" sz="2000" dirty="0"/>
              <a:t> </a:t>
            </a:r>
            <a:r>
              <a:rPr lang="en-US" sz="2000" dirty="0"/>
              <a:t>platform for developing and hosting web applications in Google-managed data centers. </a:t>
            </a:r>
          </a:p>
        </p:txBody>
      </p:sp>
      <p:pic>
        <p:nvPicPr>
          <p:cNvPr id="9" name="صورة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404" y="3275463"/>
            <a:ext cx="6913119" cy="3241485"/>
          </a:xfrm>
          <a:prstGeom prst="rect">
            <a:avLst/>
          </a:prstGeom>
        </p:spPr>
      </p:pic>
    </p:spTree>
    <p:extLst>
      <p:ext uri="{BB962C8B-B14F-4D97-AF65-F5344CB8AC3E}">
        <p14:creationId xmlns:p14="http://schemas.microsoft.com/office/powerpoint/2010/main" val="197651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Introduction</a:t>
            </a:r>
          </a:p>
        </p:txBody>
      </p:sp>
    </p:spTree>
    <p:extLst>
      <p:ext uri="{BB962C8B-B14F-4D97-AF65-F5344CB8AC3E}">
        <p14:creationId xmlns:p14="http://schemas.microsoft.com/office/powerpoint/2010/main" val="19089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How App engine work?</a:t>
            </a:r>
          </a:p>
        </p:txBody>
      </p:sp>
      <p:sp>
        <p:nvSpPr>
          <p:cNvPr id="3" name="مستطيل 2"/>
          <p:cNvSpPr/>
          <p:nvPr/>
        </p:nvSpPr>
        <p:spPr>
          <a:xfrm>
            <a:off x="509427" y="1555550"/>
            <a:ext cx="11201400" cy="3108543"/>
          </a:xfrm>
          <a:prstGeom prst="rect">
            <a:avLst/>
          </a:prstGeom>
        </p:spPr>
        <p:txBody>
          <a:bodyPr wrap="square">
            <a:spAutoFit/>
          </a:bodyPr>
          <a:lstStyle/>
          <a:p>
            <a:r>
              <a:rPr lang="en-US" sz="2800" b="1" dirty="0">
                <a:solidFill>
                  <a:schemeClr val="accent2"/>
                </a:solidFill>
              </a:rPr>
              <a:t>1-Set up the computer for developing, deploying, and managing the app in App Engine so download SDK.</a:t>
            </a:r>
          </a:p>
          <a:p>
            <a:endParaRPr lang="en-US" sz="2800" b="1" dirty="0">
              <a:solidFill>
                <a:schemeClr val="accent2"/>
              </a:solidFill>
            </a:endParaRPr>
          </a:p>
          <a:p>
            <a:r>
              <a:rPr lang="en-US" sz="2800" b="1" dirty="0">
                <a:solidFill>
                  <a:schemeClr val="accent2"/>
                </a:solidFill>
              </a:rPr>
              <a:t>2-create project and choose the region, we choose us west. </a:t>
            </a:r>
          </a:p>
          <a:p>
            <a:endParaRPr lang="en-US" sz="2800" b="1" dirty="0">
              <a:solidFill>
                <a:schemeClr val="accent2"/>
              </a:solidFill>
            </a:endParaRPr>
          </a:p>
          <a:p>
            <a:r>
              <a:rPr lang="en-US" sz="2800" b="1" dirty="0">
                <a:solidFill>
                  <a:schemeClr val="accent2"/>
                </a:solidFill>
              </a:rPr>
              <a:t>3-we choose </a:t>
            </a:r>
            <a:r>
              <a:rPr lang="en-US" sz="2800" b="1" dirty="0" err="1">
                <a:solidFill>
                  <a:schemeClr val="accent2"/>
                </a:solidFill>
              </a:rPr>
              <a:t>nodejs</a:t>
            </a:r>
            <a:r>
              <a:rPr lang="en-US" sz="2800" b="1" dirty="0">
                <a:solidFill>
                  <a:schemeClr val="accent2"/>
                </a:solidFill>
              </a:rPr>
              <a:t> and </a:t>
            </a:r>
            <a:r>
              <a:rPr lang="en-US" sz="2800" b="1" dirty="0" err="1">
                <a:solidFill>
                  <a:schemeClr val="accent2"/>
                </a:solidFill>
              </a:rPr>
              <a:t>reactjs</a:t>
            </a:r>
            <a:r>
              <a:rPr lang="en-US" sz="2800" b="1" dirty="0">
                <a:solidFill>
                  <a:schemeClr val="accent2"/>
                </a:solidFill>
              </a:rPr>
              <a:t> in our project so we build the project and deploy the   project on app engine. </a:t>
            </a:r>
          </a:p>
        </p:txBody>
      </p:sp>
    </p:spTree>
    <p:extLst>
      <p:ext uri="{BB962C8B-B14F-4D97-AF65-F5344CB8AC3E}">
        <p14:creationId xmlns:p14="http://schemas.microsoft.com/office/powerpoint/2010/main" val="1106428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Connection</a:t>
            </a:r>
          </a:p>
        </p:txBody>
      </p:sp>
      <p:sp>
        <p:nvSpPr>
          <p:cNvPr id="3" name="Oval 2"/>
          <p:cNvSpPr/>
          <p:nvPr/>
        </p:nvSpPr>
        <p:spPr>
          <a:xfrm>
            <a:off x="781493" y="2243470"/>
            <a:ext cx="2753832" cy="175437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Compute Engine </a:t>
            </a:r>
          </a:p>
        </p:txBody>
      </p:sp>
      <p:sp>
        <p:nvSpPr>
          <p:cNvPr id="4" name="Oval 3"/>
          <p:cNvSpPr/>
          <p:nvPr/>
        </p:nvSpPr>
        <p:spPr>
          <a:xfrm>
            <a:off x="4653466" y="2243470"/>
            <a:ext cx="2753832" cy="175437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Big query </a:t>
            </a:r>
          </a:p>
        </p:txBody>
      </p:sp>
      <p:sp>
        <p:nvSpPr>
          <p:cNvPr id="5" name="Oval 4"/>
          <p:cNvSpPr/>
          <p:nvPr/>
        </p:nvSpPr>
        <p:spPr>
          <a:xfrm>
            <a:off x="8426302" y="2243470"/>
            <a:ext cx="2753832" cy="175437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App Engine </a:t>
            </a:r>
          </a:p>
        </p:txBody>
      </p:sp>
      <p:cxnSp>
        <p:nvCxnSpPr>
          <p:cNvPr id="6" name="Straight Arrow Connector 6"/>
          <p:cNvCxnSpPr>
            <a:stCxn id="3" idx="6"/>
            <a:endCxn id="4" idx="2"/>
          </p:cNvCxnSpPr>
          <p:nvPr/>
        </p:nvCxnSpPr>
        <p:spPr>
          <a:xfrm>
            <a:off x="3535325" y="3120656"/>
            <a:ext cx="1118141"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0"/>
          <p:cNvCxnSpPr>
            <a:stCxn id="5" idx="2"/>
            <a:endCxn id="4" idx="6"/>
          </p:cNvCxnSpPr>
          <p:nvPr/>
        </p:nvCxnSpPr>
        <p:spPr>
          <a:xfrm flipH="1">
            <a:off x="7407298" y="3120656"/>
            <a:ext cx="1019004"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89"/>
          <p:cNvSpPr>
            <a:spLocks noChangeArrowheads="1"/>
          </p:cNvSpPr>
          <p:nvPr/>
        </p:nvSpPr>
        <p:spPr bwMode="auto">
          <a:xfrm>
            <a:off x="1834965" y="4830578"/>
            <a:ext cx="2348778" cy="1085850"/>
          </a:xfrm>
          <a:prstGeom prst="rect">
            <a:avLst/>
          </a:prstGeom>
          <a:solidFill>
            <a:srgbClr val="FFFFFF"/>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App engine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(website)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Rectangle 88"/>
          <p:cNvSpPr>
            <a:spLocks noChangeArrowheads="1"/>
          </p:cNvSpPr>
          <p:nvPr/>
        </p:nvSpPr>
        <p:spPr bwMode="auto">
          <a:xfrm>
            <a:off x="8176437" y="4876218"/>
            <a:ext cx="2381693" cy="1040210"/>
          </a:xfrm>
          <a:prstGeom prst="rect">
            <a:avLst/>
          </a:prstGeom>
          <a:solidFill>
            <a:srgbClr val="FFFFFF"/>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Big query </a:t>
            </a:r>
            <a:endParaRPr kumimoji="0" lang="en-US" altLang="en-US" sz="2500" b="0" i="0" u="none" strike="noStrike" cap="none" normalizeH="0" baseline="0" dirty="0">
              <a:ln>
                <a:noFill/>
              </a:ln>
              <a:solidFill>
                <a:schemeClr val="tx1"/>
              </a:solidFill>
              <a:effectLst/>
              <a:latin typeface="Arial" panose="020B0604020202020204" pitchFamily="34" charset="0"/>
            </a:endParaRPr>
          </a:p>
        </p:txBody>
      </p:sp>
      <p:sp>
        <p:nvSpPr>
          <p:cNvPr id="10" name="Right Arrow 87"/>
          <p:cNvSpPr>
            <a:spLocks noChangeArrowheads="1"/>
          </p:cNvSpPr>
          <p:nvPr/>
        </p:nvSpPr>
        <p:spPr bwMode="auto">
          <a:xfrm>
            <a:off x="4183743" y="4732154"/>
            <a:ext cx="3992694" cy="693738"/>
          </a:xfrm>
          <a:prstGeom prst="rightArrow">
            <a:avLst>
              <a:gd name="adj1" fmla="val 50000"/>
              <a:gd name="adj2" fmla="val 49965"/>
            </a:avLst>
          </a:prstGeom>
          <a:solidFill>
            <a:srgbClr val="FFFFFF"/>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Send request for data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Left Arrow 86"/>
          <p:cNvSpPr>
            <a:spLocks noChangeArrowheads="1"/>
          </p:cNvSpPr>
          <p:nvPr/>
        </p:nvSpPr>
        <p:spPr bwMode="auto">
          <a:xfrm>
            <a:off x="4183743" y="5349691"/>
            <a:ext cx="3992694" cy="817193"/>
          </a:xfrm>
          <a:prstGeom prst="leftArrow">
            <a:avLst>
              <a:gd name="adj1" fmla="val 50000"/>
              <a:gd name="adj2" fmla="val 50051"/>
            </a:avLst>
          </a:prstGeom>
          <a:solidFill>
            <a:srgbClr val="FFFFFF"/>
          </a:solidFill>
          <a:ln w="12700">
            <a:solidFill>
              <a:srgbClr val="1F4D78"/>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Response Send back </a:t>
            </a:r>
            <a:r>
              <a:rPr kumimoji="0" lang="en-US" altLang="en-US" sz="2000" b="0" i="0"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json</a:t>
            </a:r>
            <a:r>
              <a:rPr kumimoji="0" lang="en-US"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745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4000" dirty="0"/>
              <a:t>Example</a:t>
            </a:r>
            <a:endParaRPr lang="en-US" altLang="ko-KR" sz="4000" dirty="0">
              <a:solidFill>
                <a:schemeClr val="tx1"/>
              </a:solidFill>
            </a:endParaRPr>
          </a:p>
        </p:txBody>
      </p:sp>
      <p:pic>
        <p:nvPicPr>
          <p:cNvPr id="4" name="Picture 3"/>
          <p:cNvPicPr>
            <a:picLocks noChangeAspect="1"/>
          </p:cNvPicPr>
          <p:nvPr/>
        </p:nvPicPr>
        <p:blipFill>
          <a:blip r:embed="rId2"/>
          <a:stretch>
            <a:fillRect/>
          </a:stretch>
        </p:blipFill>
        <p:spPr>
          <a:xfrm>
            <a:off x="495299" y="1978926"/>
            <a:ext cx="11261083" cy="821624"/>
          </a:xfrm>
          <a:prstGeom prst="rect">
            <a:avLst/>
          </a:prstGeom>
        </p:spPr>
      </p:pic>
      <p:sp>
        <p:nvSpPr>
          <p:cNvPr id="5" name="Text Placeholder 1"/>
          <p:cNvSpPr txBox="1">
            <a:spLocks/>
          </p:cNvSpPr>
          <p:nvPr/>
        </p:nvSpPr>
        <p:spPr>
          <a:xfrm>
            <a:off x="506818" y="3061985"/>
            <a:ext cx="11189881" cy="79192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ko-KR" sz="2400" dirty="0">
                <a:solidFill>
                  <a:schemeClr val="tx1"/>
                </a:solidFill>
              </a:rPr>
              <a:t>This API call could be local like this  </a:t>
            </a:r>
          </a:p>
        </p:txBody>
      </p:sp>
      <p:pic>
        <p:nvPicPr>
          <p:cNvPr id="7" name="Picture 6"/>
          <p:cNvPicPr/>
          <p:nvPr/>
        </p:nvPicPr>
        <p:blipFill rotWithShape="1">
          <a:blip r:embed="rId3"/>
          <a:srcRect r="19198" b="16825"/>
          <a:stretch/>
        </p:blipFill>
        <p:spPr>
          <a:xfrm>
            <a:off x="506818" y="3853905"/>
            <a:ext cx="5667658" cy="2858122"/>
          </a:xfrm>
          <a:prstGeom prst="rect">
            <a:avLst/>
          </a:prstGeom>
        </p:spPr>
      </p:pic>
      <p:sp>
        <p:nvSpPr>
          <p:cNvPr id="3" name="مستطيل 2"/>
          <p:cNvSpPr/>
          <p:nvPr/>
        </p:nvSpPr>
        <p:spPr>
          <a:xfrm>
            <a:off x="506818" y="1116608"/>
            <a:ext cx="11189881" cy="707886"/>
          </a:xfrm>
          <a:prstGeom prst="rect">
            <a:avLst/>
          </a:prstGeom>
        </p:spPr>
        <p:txBody>
          <a:bodyPr wrap="square">
            <a:spAutoFit/>
          </a:bodyPr>
          <a:lstStyle/>
          <a:p>
            <a:r>
              <a:rPr lang="en-US" sz="2000" dirty="0"/>
              <a:t>This API call for Facebook stocks prediction. </a:t>
            </a:r>
          </a:p>
          <a:p>
            <a:r>
              <a:rPr lang="en-US" sz="2000" dirty="0"/>
              <a:t>Call query from </a:t>
            </a:r>
            <a:r>
              <a:rPr lang="en-US" sz="2000" dirty="0" err="1"/>
              <a:t>bigquery</a:t>
            </a:r>
            <a:r>
              <a:rPr lang="en-US" sz="2000" dirty="0"/>
              <a:t> , the result </a:t>
            </a:r>
            <a:r>
              <a:rPr lang="en-US" sz="2000" dirty="0" err="1"/>
              <a:t>json</a:t>
            </a:r>
            <a:r>
              <a:rPr lang="en-US" sz="2000" dirty="0"/>
              <a:t> file</a:t>
            </a:r>
          </a:p>
        </p:txBody>
      </p:sp>
    </p:spTree>
    <p:extLst>
      <p:ext uri="{BB962C8B-B14F-4D97-AF65-F5344CB8AC3E}">
        <p14:creationId xmlns:p14="http://schemas.microsoft.com/office/powerpoint/2010/main" val="177674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5301" y="339509"/>
            <a:ext cx="11201400" cy="724247"/>
          </a:xfrm>
        </p:spPr>
        <p:txBody>
          <a:bodyPr/>
          <a:lstStyle/>
          <a:p>
            <a:pPr algn="l"/>
            <a:r>
              <a:rPr lang="en-US" sz="2500" dirty="0"/>
              <a:t>Then after deploy the backend folder on  google cloud: </a:t>
            </a:r>
          </a:p>
        </p:txBody>
      </p:sp>
      <p:pic>
        <p:nvPicPr>
          <p:cNvPr id="3" name="Picture 2"/>
          <p:cNvPicPr/>
          <p:nvPr/>
        </p:nvPicPr>
        <p:blipFill rotWithShape="1">
          <a:blip r:embed="rId2"/>
          <a:srcRect r="2824" b="6833"/>
          <a:stretch/>
        </p:blipFill>
        <p:spPr>
          <a:xfrm>
            <a:off x="495301" y="994833"/>
            <a:ext cx="6792603" cy="2743969"/>
          </a:xfrm>
          <a:prstGeom prst="rect">
            <a:avLst/>
          </a:prstGeom>
        </p:spPr>
      </p:pic>
      <p:sp>
        <p:nvSpPr>
          <p:cNvPr id="4" name="Text Placeholder 1"/>
          <p:cNvSpPr txBox="1">
            <a:spLocks/>
          </p:cNvSpPr>
          <p:nvPr/>
        </p:nvSpPr>
        <p:spPr>
          <a:xfrm>
            <a:off x="495302" y="3738802"/>
            <a:ext cx="11201400" cy="90305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In frontend Use </a:t>
            </a:r>
            <a:r>
              <a:rPr lang="en-US" sz="2000" dirty="0" err="1"/>
              <a:t>Axios</a:t>
            </a:r>
            <a:r>
              <a:rPr lang="en-US" sz="2000" dirty="0"/>
              <a:t> to call API</a:t>
            </a:r>
          </a:p>
          <a:p>
            <a:pPr algn="l"/>
            <a:r>
              <a:rPr lang="en-US" sz="2000" dirty="0" err="1"/>
              <a:t>Axios</a:t>
            </a:r>
            <a:r>
              <a:rPr lang="en-US" sz="2000" dirty="0"/>
              <a:t> is a JavaScript library used to make HTTP requests</a:t>
            </a:r>
          </a:p>
        </p:txBody>
      </p:sp>
      <p:pic>
        <p:nvPicPr>
          <p:cNvPr id="5" name="Picture 2"/>
          <p:cNvPicPr>
            <a:picLocks noChangeAspect="1"/>
          </p:cNvPicPr>
          <p:nvPr/>
        </p:nvPicPr>
        <p:blipFill>
          <a:blip r:embed="rId3"/>
          <a:stretch>
            <a:fillRect/>
          </a:stretch>
        </p:blipFill>
        <p:spPr>
          <a:xfrm>
            <a:off x="1541194" y="4641852"/>
            <a:ext cx="7988118" cy="2147224"/>
          </a:xfrm>
          <a:prstGeom prst="rect">
            <a:avLst/>
          </a:prstGeom>
        </p:spPr>
      </p:pic>
    </p:spTree>
    <p:extLst>
      <p:ext uri="{BB962C8B-B14F-4D97-AF65-F5344CB8AC3E}">
        <p14:creationId xmlns:p14="http://schemas.microsoft.com/office/powerpoint/2010/main" val="2018480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1"/>
          <p:cNvSpPr>
            <a:spLocks noGrp="1"/>
          </p:cNvSpPr>
          <p:nvPr>
            <p:ph type="body" sz="quarter" idx="10"/>
          </p:nvPr>
        </p:nvSpPr>
        <p:spPr>
          <a:xfrm>
            <a:off x="227835" y="498998"/>
            <a:ext cx="11573197" cy="724247"/>
          </a:xfrm>
        </p:spPr>
        <p:txBody>
          <a:bodyPr/>
          <a:lstStyle/>
          <a:p>
            <a:r>
              <a:rPr lang="en-US" dirty="0"/>
              <a:t>Deployment </a:t>
            </a:r>
          </a:p>
        </p:txBody>
      </p:sp>
      <p:sp>
        <p:nvSpPr>
          <p:cNvPr id="3" name="Text Placeholder 1"/>
          <p:cNvSpPr txBox="1">
            <a:spLocks/>
          </p:cNvSpPr>
          <p:nvPr/>
        </p:nvSpPr>
        <p:spPr>
          <a:xfrm>
            <a:off x="309401" y="3140012"/>
            <a:ext cx="11573197" cy="2090931"/>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685800" algn="l">
              <a:buFont typeface="Arial" panose="020B0604020202020204" pitchFamily="34" charset="0"/>
              <a:buChar char="•"/>
            </a:pPr>
            <a:r>
              <a:rPr lang="en-US" sz="3200" b="1" dirty="0">
                <a:solidFill>
                  <a:schemeClr val="tx1"/>
                </a:solidFill>
              </a:rPr>
              <a:t>Build react project (frontend).</a:t>
            </a:r>
            <a:endParaRPr lang="ar-EG" sz="3200" b="1" dirty="0">
              <a:solidFill>
                <a:schemeClr val="tx1"/>
              </a:solidFill>
            </a:endParaRPr>
          </a:p>
          <a:p>
            <a:pPr marL="685800" indent="-685800" algn="l">
              <a:buFont typeface="Arial" panose="020B0604020202020204" pitchFamily="34" charset="0"/>
              <a:buChar char="•"/>
            </a:pPr>
            <a:r>
              <a:rPr lang="en-US" sz="3200" b="1" dirty="0">
                <a:solidFill>
                  <a:schemeClr val="tx1"/>
                </a:solidFill>
              </a:rPr>
              <a:t>Deploy with backend server locally. </a:t>
            </a:r>
          </a:p>
          <a:p>
            <a:pPr marL="685800" indent="-685800" algn="l">
              <a:buFont typeface="Arial" panose="020B0604020202020204" pitchFamily="34" charset="0"/>
              <a:buChar char="•"/>
            </a:pPr>
            <a:r>
              <a:rPr lang="en-US" sz="3200" b="1" dirty="0">
                <a:solidFill>
                  <a:schemeClr val="tx1"/>
                </a:solidFill>
              </a:rPr>
              <a:t>Deploy on google cloud platform. </a:t>
            </a:r>
          </a:p>
        </p:txBody>
      </p:sp>
      <p:sp>
        <p:nvSpPr>
          <p:cNvPr id="5" name="مستطيل 4"/>
          <p:cNvSpPr/>
          <p:nvPr/>
        </p:nvSpPr>
        <p:spPr>
          <a:xfrm>
            <a:off x="1743584" y="5336585"/>
            <a:ext cx="9286709" cy="707886"/>
          </a:xfrm>
          <a:prstGeom prst="rect">
            <a:avLst/>
          </a:prstGeom>
        </p:spPr>
        <p:txBody>
          <a:bodyPr wrap="none">
            <a:spAutoFit/>
          </a:bodyPr>
          <a:lstStyle/>
          <a:p>
            <a:r>
              <a:rPr lang="en-US" sz="4000" b="1" u="sng" dirty="0"/>
              <a:t>http://www.tanta-stocks.appspot.com</a:t>
            </a:r>
          </a:p>
        </p:txBody>
      </p:sp>
    </p:spTree>
    <p:extLst>
      <p:ext uri="{BB962C8B-B14F-4D97-AF65-F5344CB8AC3E}">
        <p14:creationId xmlns:p14="http://schemas.microsoft.com/office/powerpoint/2010/main" val="2220346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05</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Historical Data and Prediction </a:t>
            </a:r>
          </a:p>
        </p:txBody>
      </p:sp>
    </p:spTree>
    <p:extLst>
      <p:ext uri="{BB962C8B-B14F-4D97-AF65-F5344CB8AC3E}">
        <p14:creationId xmlns:p14="http://schemas.microsoft.com/office/powerpoint/2010/main" val="469619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Historical Data</a:t>
            </a:r>
          </a:p>
        </p:txBody>
      </p:sp>
      <p:sp>
        <p:nvSpPr>
          <p:cNvPr id="3" name="مستطيل 2"/>
          <p:cNvSpPr/>
          <p:nvPr/>
        </p:nvSpPr>
        <p:spPr>
          <a:xfrm>
            <a:off x="8133277" y="1469241"/>
            <a:ext cx="2443298" cy="523220"/>
          </a:xfrm>
          <a:prstGeom prst="rect">
            <a:avLst/>
          </a:prstGeom>
        </p:spPr>
        <p:txBody>
          <a:bodyPr wrap="none">
            <a:spAutoFit/>
          </a:bodyPr>
          <a:lstStyle/>
          <a:p>
            <a:pPr algn="ctr"/>
            <a:r>
              <a:rPr lang="en-US" sz="2800" b="1" dirty="0">
                <a:solidFill>
                  <a:schemeClr val="accent2"/>
                </a:solidFill>
              </a:rPr>
              <a:t>Data Schema</a:t>
            </a:r>
          </a:p>
        </p:txBody>
      </p:sp>
      <p:pic>
        <p:nvPicPr>
          <p:cNvPr id="4" name="Picture 37"/>
          <p:cNvPicPr/>
          <p:nvPr/>
        </p:nvPicPr>
        <p:blipFill rotWithShape="1">
          <a:blip r:embed="rId2">
            <a:extLst>
              <a:ext uri="{28A0092B-C50C-407E-A947-70E740481C1C}">
                <a14:useLocalDpi xmlns:a14="http://schemas.microsoft.com/office/drawing/2010/main" val="0"/>
              </a:ext>
            </a:extLst>
          </a:blip>
          <a:srcRect r="37189"/>
          <a:stretch/>
        </p:blipFill>
        <p:spPr>
          <a:xfrm>
            <a:off x="7273028" y="2163415"/>
            <a:ext cx="4163797" cy="4387510"/>
          </a:xfrm>
          <a:prstGeom prst="rect">
            <a:avLst/>
          </a:prstGeom>
        </p:spPr>
      </p:pic>
      <p:sp>
        <p:nvSpPr>
          <p:cNvPr id="5" name="مستطيل 4"/>
          <p:cNvSpPr/>
          <p:nvPr/>
        </p:nvSpPr>
        <p:spPr>
          <a:xfrm>
            <a:off x="454925" y="1469241"/>
            <a:ext cx="6519081" cy="4247317"/>
          </a:xfrm>
          <a:prstGeom prst="rect">
            <a:avLst/>
          </a:prstGeom>
        </p:spPr>
        <p:txBody>
          <a:bodyPr wrap="square">
            <a:spAutoFit/>
          </a:bodyPr>
          <a:lstStyle/>
          <a:p>
            <a:r>
              <a:rPr lang="en-US" dirty="0"/>
              <a:t>We are using Yahoo Finance stock market data that can be downloaded from their python API.</a:t>
            </a:r>
          </a:p>
          <a:p>
            <a:r>
              <a:rPr lang="en-US" dirty="0"/>
              <a:t>We gathered stock market data since 2000 until now (almost 18 years).</a:t>
            </a:r>
          </a:p>
          <a:p>
            <a:r>
              <a:rPr lang="en-US" dirty="0"/>
              <a:t>Our data considers 10 main corporations :</a:t>
            </a:r>
          </a:p>
          <a:p>
            <a:pPr marL="285750" indent="-285750">
              <a:buFont typeface="Arial" panose="020B0604020202020204" pitchFamily="34" charset="0"/>
              <a:buChar char="•"/>
            </a:pPr>
            <a:r>
              <a:rPr lang="en-US" dirty="0"/>
              <a:t>APPLE </a:t>
            </a:r>
          </a:p>
          <a:p>
            <a:pPr marL="285750" indent="-285750">
              <a:buFont typeface="Arial" panose="020B0604020202020204" pitchFamily="34" charset="0"/>
              <a:buChar char="•"/>
            </a:pPr>
            <a:r>
              <a:rPr lang="en-US" dirty="0"/>
              <a:t>AMAZON </a:t>
            </a:r>
          </a:p>
          <a:p>
            <a:pPr marL="285750" indent="-285750">
              <a:buFont typeface="Arial" panose="020B0604020202020204" pitchFamily="34" charset="0"/>
              <a:buChar char="•"/>
            </a:pPr>
            <a:r>
              <a:rPr lang="en-US" dirty="0"/>
              <a:t>FACEBOOK </a:t>
            </a:r>
          </a:p>
          <a:p>
            <a:pPr marL="285750" indent="-285750">
              <a:buFont typeface="Arial" panose="020B0604020202020204" pitchFamily="34" charset="0"/>
              <a:buChar char="•"/>
            </a:pPr>
            <a:r>
              <a:rPr lang="en-US" dirty="0"/>
              <a:t>Intel </a:t>
            </a:r>
          </a:p>
          <a:p>
            <a:pPr marL="285750" indent="-285750">
              <a:buFont typeface="Arial" panose="020B0604020202020204" pitchFamily="34" charset="0"/>
              <a:buChar char="•"/>
            </a:pPr>
            <a:r>
              <a:rPr lang="en-US" dirty="0"/>
              <a:t>Microsoft </a:t>
            </a:r>
          </a:p>
          <a:p>
            <a:pPr marL="285750" indent="-285750">
              <a:buFont typeface="Arial" panose="020B0604020202020204" pitchFamily="34" charset="0"/>
              <a:buChar char="•"/>
            </a:pPr>
            <a:r>
              <a:rPr lang="en-US" dirty="0"/>
              <a:t>AMD </a:t>
            </a:r>
          </a:p>
          <a:p>
            <a:pPr marL="285750" indent="-285750">
              <a:buFont typeface="Arial" panose="020B0604020202020204" pitchFamily="34" charset="0"/>
              <a:buChar char="•"/>
            </a:pPr>
            <a:r>
              <a:rPr lang="en-US" dirty="0" err="1"/>
              <a:t>Nvidia</a:t>
            </a:r>
            <a:r>
              <a:rPr lang="en-US" dirty="0"/>
              <a:t> </a:t>
            </a:r>
          </a:p>
          <a:p>
            <a:pPr marL="285750" indent="-285750">
              <a:buFont typeface="Arial" panose="020B0604020202020204" pitchFamily="34" charset="0"/>
              <a:buChar char="•"/>
            </a:pPr>
            <a:r>
              <a:rPr lang="en-US" dirty="0"/>
              <a:t>Twitter </a:t>
            </a:r>
          </a:p>
          <a:p>
            <a:pPr marL="285750" indent="-285750">
              <a:buFont typeface="Arial" panose="020B0604020202020204" pitchFamily="34" charset="0"/>
              <a:buChar char="•"/>
            </a:pPr>
            <a:r>
              <a:rPr lang="en-US" dirty="0"/>
              <a:t>Google </a:t>
            </a:r>
          </a:p>
          <a:p>
            <a:pPr marL="285750" indent="-285750">
              <a:buFont typeface="Arial" panose="020B0604020202020204" pitchFamily="34" charset="0"/>
              <a:buChar char="•"/>
            </a:pPr>
            <a:r>
              <a:rPr lang="en-US" dirty="0"/>
              <a:t>Nokia).</a:t>
            </a:r>
          </a:p>
        </p:txBody>
      </p:sp>
      <p:sp>
        <p:nvSpPr>
          <p:cNvPr id="6" name="Rectangle 96">
            <a:extLst>
              <a:ext uri="{FF2B5EF4-FFF2-40B4-BE49-F238E27FC236}">
                <a16:creationId xmlns:a16="http://schemas.microsoft.com/office/drawing/2014/main" id="{7420A905-3ADA-47CD-B273-9231281A6972}"/>
              </a:ext>
            </a:extLst>
          </p:cNvPr>
          <p:cNvSpPr/>
          <p:nvPr/>
        </p:nvSpPr>
        <p:spPr>
          <a:xfrm>
            <a:off x="7068307" y="1692834"/>
            <a:ext cx="45719" cy="46893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65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87">
            <a:extLst>
              <a:ext uri="{FF2B5EF4-FFF2-40B4-BE49-F238E27FC236}">
                <a16:creationId xmlns:a16="http://schemas.microsoft.com/office/drawing/2014/main" id="{9E9A33A4-5C19-4D66-9B2E-FA8E6573764B}"/>
              </a:ext>
            </a:extLst>
          </p:cNvPr>
          <p:cNvSpPr/>
          <p:nvPr/>
        </p:nvSpPr>
        <p:spPr>
          <a:xfrm>
            <a:off x="8414557" y="129738"/>
            <a:ext cx="2872372" cy="1868036"/>
          </a:xfrm>
          <a:custGeom>
            <a:avLst/>
            <a:gdLst>
              <a:gd name="connsiteX0" fmla="*/ 88615 w 5062605"/>
              <a:gd name="connsiteY0" fmla="*/ 2479156 h 3292445"/>
              <a:gd name="connsiteX1" fmla="*/ 98431 w 5062605"/>
              <a:gd name="connsiteY1" fmla="*/ 2488972 h 3292445"/>
              <a:gd name="connsiteX2" fmla="*/ 98431 w 5062605"/>
              <a:gd name="connsiteY2" fmla="*/ 2537743 h 3292445"/>
              <a:gd name="connsiteX3" fmla="*/ 123108 w 5062605"/>
              <a:gd name="connsiteY3" fmla="*/ 2542725 h 3292445"/>
              <a:gd name="connsiteX4" fmla="*/ 177230 w 5062605"/>
              <a:gd name="connsiteY4" fmla="*/ 2624376 h 3292445"/>
              <a:gd name="connsiteX5" fmla="*/ 177230 w 5062605"/>
              <a:gd name="connsiteY5" fmla="*/ 2888009 h 3292445"/>
              <a:gd name="connsiteX6" fmla="*/ 123108 w 5062605"/>
              <a:gd name="connsiteY6" fmla="*/ 2969660 h 3292445"/>
              <a:gd name="connsiteX7" fmla="*/ 98431 w 5062605"/>
              <a:gd name="connsiteY7" fmla="*/ 2974643 h 3292445"/>
              <a:gd name="connsiteX8" fmla="*/ 98431 w 5062605"/>
              <a:gd name="connsiteY8" fmla="*/ 3254603 h 3292445"/>
              <a:gd name="connsiteX9" fmla="*/ 88615 w 5062605"/>
              <a:gd name="connsiteY9" fmla="*/ 3264419 h 3292445"/>
              <a:gd name="connsiteX10" fmla="*/ 78799 w 5062605"/>
              <a:gd name="connsiteY10" fmla="*/ 3254603 h 3292445"/>
              <a:gd name="connsiteX11" fmla="*/ 78799 w 5062605"/>
              <a:gd name="connsiteY11" fmla="*/ 2974643 h 3292445"/>
              <a:gd name="connsiteX12" fmla="*/ 54122 w 5062605"/>
              <a:gd name="connsiteY12" fmla="*/ 2969660 h 3292445"/>
              <a:gd name="connsiteX13" fmla="*/ 0 w 5062605"/>
              <a:gd name="connsiteY13" fmla="*/ 2888009 h 3292445"/>
              <a:gd name="connsiteX14" fmla="*/ 0 w 5062605"/>
              <a:gd name="connsiteY14" fmla="*/ 2624376 h 3292445"/>
              <a:gd name="connsiteX15" fmla="*/ 54122 w 5062605"/>
              <a:gd name="connsiteY15" fmla="*/ 2542725 h 3292445"/>
              <a:gd name="connsiteX16" fmla="*/ 78799 w 5062605"/>
              <a:gd name="connsiteY16" fmla="*/ 2537743 h 3292445"/>
              <a:gd name="connsiteX17" fmla="*/ 78799 w 5062605"/>
              <a:gd name="connsiteY17" fmla="*/ 2488972 h 3292445"/>
              <a:gd name="connsiteX18" fmla="*/ 88615 w 5062605"/>
              <a:gd name="connsiteY18" fmla="*/ 2479156 h 3292445"/>
              <a:gd name="connsiteX19" fmla="*/ 1346625 w 5062605"/>
              <a:gd name="connsiteY19" fmla="*/ 2407874 h 3292445"/>
              <a:gd name="connsiteX20" fmla="*/ 1356441 w 5062605"/>
              <a:gd name="connsiteY20" fmla="*/ 2417690 h 3292445"/>
              <a:gd name="connsiteX21" fmla="*/ 1356441 w 5062605"/>
              <a:gd name="connsiteY21" fmla="*/ 2582057 h 3292445"/>
              <a:gd name="connsiteX22" fmla="*/ 1381118 w 5062605"/>
              <a:gd name="connsiteY22" fmla="*/ 2587039 h 3292445"/>
              <a:gd name="connsiteX23" fmla="*/ 1435240 w 5062605"/>
              <a:gd name="connsiteY23" fmla="*/ 2668690 h 3292445"/>
              <a:gd name="connsiteX24" fmla="*/ 1435240 w 5062605"/>
              <a:gd name="connsiteY24" fmla="*/ 2932322 h 3292445"/>
              <a:gd name="connsiteX25" fmla="*/ 1381118 w 5062605"/>
              <a:gd name="connsiteY25" fmla="*/ 3013974 h 3292445"/>
              <a:gd name="connsiteX26" fmla="*/ 1356441 w 5062605"/>
              <a:gd name="connsiteY26" fmla="*/ 3018956 h 3292445"/>
              <a:gd name="connsiteX27" fmla="*/ 1356441 w 5062605"/>
              <a:gd name="connsiteY27" fmla="*/ 3183321 h 3292445"/>
              <a:gd name="connsiteX28" fmla="*/ 1346625 w 5062605"/>
              <a:gd name="connsiteY28" fmla="*/ 3193137 h 3292445"/>
              <a:gd name="connsiteX29" fmla="*/ 1336809 w 5062605"/>
              <a:gd name="connsiteY29" fmla="*/ 3183321 h 3292445"/>
              <a:gd name="connsiteX30" fmla="*/ 1336809 w 5062605"/>
              <a:gd name="connsiteY30" fmla="*/ 3018956 h 3292445"/>
              <a:gd name="connsiteX31" fmla="*/ 1312132 w 5062605"/>
              <a:gd name="connsiteY31" fmla="*/ 3013974 h 3292445"/>
              <a:gd name="connsiteX32" fmla="*/ 1258010 w 5062605"/>
              <a:gd name="connsiteY32" fmla="*/ 2932322 h 3292445"/>
              <a:gd name="connsiteX33" fmla="*/ 1258010 w 5062605"/>
              <a:gd name="connsiteY33" fmla="*/ 2668690 h 3292445"/>
              <a:gd name="connsiteX34" fmla="*/ 1312132 w 5062605"/>
              <a:gd name="connsiteY34" fmla="*/ 2587039 h 3292445"/>
              <a:gd name="connsiteX35" fmla="*/ 1336809 w 5062605"/>
              <a:gd name="connsiteY35" fmla="*/ 2582057 h 3292445"/>
              <a:gd name="connsiteX36" fmla="*/ 1336809 w 5062605"/>
              <a:gd name="connsiteY36" fmla="*/ 2417690 h 3292445"/>
              <a:gd name="connsiteX37" fmla="*/ 1346625 w 5062605"/>
              <a:gd name="connsiteY37" fmla="*/ 2407874 h 3292445"/>
              <a:gd name="connsiteX38" fmla="*/ 290638 w 5062605"/>
              <a:gd name="connsiteY38" fmla="*/ 2240460 h 3292445"/>
              <a:gd name="connsiteX39" fmla="*/ 300454 w 5062605"/>
              <a:gd name="connsiteY39" fmla="*/ 2250276 h 3292445"/>
              <a:gd name="connsiteX40" fmla="*/ 300454 w 5062605"/>
              <a:gd name="connsiteY40" fmla="*/ 2414643 h 3292445"/>
              <a:gd name="connsiteX41" fmla="*/ 325131 w 5062605"/>
              <a:gd name="connsiteY41" fmla="*/ 2419625 h 3292445"/>
              <a:gd name="connsiteX42" fmla="*/ 379253 w 5062605"/>
              <a:gd name="connsiteY42" fmla="*/ 2501276 h 3292445"/>
              <a:gd name="connsiteX43" fmla="*/ 379253 w 5062605"/>
              <a:gd name="connsiteY43" fmla="*/ 2764909 h 3292445"/>
              <a:gd name="connsiteX44" fmla="*/ 325131 w 5062605"/>
              <a:gd name="connsiteY44" fmla="*/ 2846560 h 3292445"/>
              <a:gd name="connsiteX45" fmla="*/ 300454 w 5062605"/>
              <a:gd name="connsiteY45" fmla="*/ 2851542 h 3292445"/>
              <a:gd name="connsiteX46" fmla="*/ 300454 w 5062605"/>
              <a:gd name="connsiteY46" fmla="*/ 3015907 h 3292445"/>
              <a:gd name="connsiteX47" fmla="*/ 290638 w 5062605"/>
              <a:gd name="connsiteY47" fmla="*/ 3025723 h 3292445"/>
              <a:gd name="connsiteX48" fmla="*/ 280822 w 5062605"/>
              <a:gd name="connsiteY48" fmla="*/ 3015907 h 3292445"/>
              <a:gd name="connsiteX49" fmla="*/ 280822 w 5062605"/>
              <a:gd name="connsiteY49" fmla="*/ 2851542 h 3292445"/>
              <a:gd name="connsiteX50" fmla="*/ 256145 w 5062605"/>
              <a:gd name="connsiteY50" fmla="*/ 2846560 h 3292445"/>
              <a:gd name="connsiteX51" fmla="*/ 202023 w 5062605"/>
              <a:gd name="connsiteY51" fmla="*/ 2764909 h 3292445"/>
              <a:gd name="connsiteX52" fmla="*/ 202023 w 5062605"/>
              <a:gd name="connsiteY52" fmla="*/ 2501276 h 3292445"/>
              <a:gd name="connsiteX53" fmla="*/ 256145 w 5062605"/>
              <a:gd name="connsiteY53" fmla="*/ 2419625 h 3292445"/>
              <a:gd name="connsiteX54" fmla="*/ 280822 w 5062605"/>
              <a:gd name="connsiteY54" fmla="*/ 2414643 h 3292445"/>
              <a:gd name="connsiteX55" fmla="*/ 280822 w 5062605"/>
              <a:gd name="connsiteY55" fmla="*/ 2250276 h 3292445"/>
              <a:gd name="connsiteX56" fmla="*/ 290638 w 5062605"/>
              <a:gd name="connsiteY56" fmla="*/ 2240460 h 3292445"/>
              <a:gd name="connsiteX57" fmla="*/ 1769409 w 5062605"/>
              <a:gd name="connsiteY57" fmla="*/ 2178932 h 3292445"/>
              <a:gd name="connsiteX58" fmla="*/ 1779225 w 5062605"/>
              <a:gd name="connsiteY58" fmla="*/ 2188748 h 3292445"/>
              <a:gd name="connsiteX59" fmla="*/ 1779225 w 5062605"/>
              <a:gd name="connsiteY59" fmla="*/ 2237519 h 3292445"/>
              <a:gd name="connsiteX60" fmla="*/ 1803902 w 5062605"/>
              <a:gd name="connsiteY60" fmla="*/ 2242501 h 3292445"/>
              <a:gd name="connsiteX61" fmla="*/ 1858024 w 5062605"/>
              <a:gd name="connsiteY61" fmla="*/ 2324152 h 3292445"/>
              <a:gd name="connsiteX62" fmla="*/ 1858024 w 5062605"/>
              <a:gd name="connsiteY62" fmla="*/ 2679454 h 3292445"/>
              <a:gd name="connsiteX63" fmla="*/ 1803902 w 5062605"/>
              <a:gd name="connsiteY63" fmla="*/ 2761105 h 3292445"/>
              <a:gd name="connsiteX64" fmla="*/ 1779225 w 5062605"/>
              <a:gd name="connsiteY64" fmla="*/ 2766087 h 3292445"/>
              <a:gd name="connsiteX65" fmla="*/ 1779225 w 5062605"/>
              <a:gd name="connsiteY65" fmla="*/ 2954379 h 3292445"/>
              <a:gd name="connsiteX66" fmla="*/ 1769409 w 5062605"/>
              <a:gd name="connsiteY66" fmla="*/ 2964195 h 3292445"/>
              <a:gd name="connsiteX67" fmla="*/ 1759593 w 5062605"/>
              <a:gd name="connsiteY67" fmla="*/ 2954379 h 3292445"/>
              <a:gd name="connsiteX68" fmla="*/ 1759593 w 5062605"/>
              <a:gd name="connsiteY68" fmla="*/ 2766087 h 3292445"/>
              <a:gd name="connsiteX69" fmla="*/ 1734916 w 5062605"/>
              <a:gd name="connsiteY69" fmla="*/ 2761105 h 3292445"/>
              <a:gd name="connsiteX70" fmla="*/ 1680794 w 5062605"/>
              <a:gd name="connsiteY70" fmla="*/ 2679454 h 3292445"/>
              <a:gd name="connsiteX71" fmla="*/ 1680794 w 5062605"/>
              <a:gd name="connsiteY71" fmla="*/ 2324152 h 3292445"/>
              <a:gd name="connsiteX72" fmla="*/ 1734916 w 5062605"/>
              <a:gd name="connsiteY72" fmla="*/ 2242501 h 3292445"/>
              <a:gd name="connsiteX73" fmla="*/ 1759593 w 5062605"/>
              <a:gd name="connsiteY73" fmla="*/ 2237519 h 3292445"/>
              <a:gd name="connsiteX74" fmla="*/ 1759593 w 5062605"/>
              <a:gd name="connsiteY74" fmla="*/ 2188748 h 3292445"/>
              <a:gd name="connsiteX75" fmla="*/ 1769409 w 5062605"/>
              <a:gd name="connsiteY75" fmla="*/ 2178932 h 3292445"/>
              <a:gd name="connsiteX76" fmla="*/ 1128304 w 5062605"/>
              <a:gd name="connsiteY76" fmla="*/ 1983674 h 3292445"/>
              <a:gd name="connsiteX77" fmla="*/ 1138120 w 5062605"/>
              <a:gd name="connsiteY77" fmla="*/ 1993490 h 3292445"/>
              <a:gd name="connsiteX78" fmla="*/ 1138120 w 5062605"/>
              <a:gd name="connsiteY78" fmla="*/ 2159159 h 3292445"/>
              <a:gd name="connsiteX79" fmla="*/ 1171295 w 5062605"/>
              <a:gd name="connsiteY79" fmla="*/ 2165857 h 3292445"/>
              <a:gd name="connsiteX80" fmla="*/ 1225417 w 5062605"/>
              <a:gd name="connsiteY80" fmla="*/ 2247508 h 3292445"/>
              <a:gd name="connsiteX81" fmla="*/ 1225417 w 5062605"/>
              <a:gd name="connsiteY81" fmla="*/ 2826481 h 3292445"/>
              <a:gd name="connsiteX82" fmla="*/ 1171295 w 5062605"/>
              <a:gd name="connsiteY82" fmla="*/ 2908132 h 3292445"/>
              <a:gd name="connsiteX83" fmla="*/ 1138120 w 5062605"/>
              <a:gd name="connsiteY83" fmla="*/ 2914830 h 3292445"/>
              <a:gd name="connsiteX84" fmla="*/ 1138120 w 5062605"/>
              <a:gd name="connsiteY84" fmla="*/ 3282629 h 3292445"/>
              <a:gd name="connsiteX85" fmla="*/ 1128304 w 5062605"/>
              <a:gd name="connsiteY85" fmla="*/ 3292445 h 3292445"/>
              <a:gd name="connsiteX86" fmla="*/ 1118488 w 5062605"/>
              <a:gd name="connsiteY86" fmla="*/ 3282629 h 3292445"/>
              <a:gd name="connsiteX87" fmla="*/ 1118488 w 5062605"/>
              <a:gd name="connsiteY87" fmla="*/ 2911399 h 3292445"/>
              <a:gd name="connsiteX88" fmla="*/ 1102309 w 5062605"/>
              <a:gd name="connsiteY88" fmla="*/ 2908132 h 3292445"/>
              <a:gd name="connsiteX89" fmla="*/ 1048187 w 5062605"/>
              <a:gd name="connsiteY89" fmla="*/ 2826481 h 3292445"/>
              <a:gd name="connsiteX90" fmla="*/ 1048187 w 5062605"/>
              <a:gd name="connsiteY90" fmla="*/ 2247508 h 3292445"/>
              <a:gd name="connsiteX91" fmla="*/ 1102309 w 5062605"/>
              <a:gd name="connsiteY91" fmla="*/ 2165857 h 3292445"/>
              <a:gd name="connsiteX92" fmla="*/ 1118488 w 5062605"/>
              <a:gd name="connsiteY92" fmla="*/ 2162590 h 3292445"/>
              <a:gd name="connsiteX93" fmla="*/ 1118488 w 5062605"/>
              <a:gd name="connsiteY93" fmla="*/ 1993490 h 3292445"/>
              <a:gd name="connsiteX94" fmla="*/ 1128304 w 5062605"/>
              <a:gd name="connsiteY94" fmla="*/ 1983674 h 3292445"/>
              <a:gd name="connsiteX95" fmla="*/ 909984 w 5062605"/>
              <a:gd name="connsiteY95" fmla="*/ 1982807 h 3292445"/>
              <a:gd name="connsiteX96" fmla="*/ 919800 w 5062605"/>
              <a:gd name="connsiteY96" fmla="*/ 1992623 h 3292445"/>
              <a:gd name="connsiteX97" fmla="*/ 919800 w 5062605"/>
              <a:gd name="connsiteY97" fmla="*/ 2156990 h 3292445"/>
              <a:gd name="connsiteX98" fmla="*/ 944477 w 5062605"/>
              <a:gd name="connsiteY98" fmla="*/ 2161972 h 3292445"/>
              <a:gd name="connsiteX99" fmla="*/ 998599 w 5062605"/>
              <a:gd name="connsiteY99" fmla="*/ 2243623 h 3292445"/>
              <a:gd name="connsiteX100" fmla="*/ 998599 w 5062605"/>
              <a:gd name="connsiteY100" fmla="*/ 2507255 h 3292445"/>
              <a:gd name="connsiteX101" fmla="*/ 944477 w 5062605"/>
              <a:gd name="connsiteY101" fmla="*/ 2588906 h 3292445"/>
              <a:gd name="connsiteX102" fmla="*/ 919800 w 5062605"/>
              <a:gd name="connsiteY102" fmla="*/ 2593888 h 3292445"/>
              <a:gd name="connsiteX103" fmla="*/ 919800 w 5062605"/>
              <a:gd name="connsiteY103" fmla="*/ 2758254 h 3292445"/>
              <a:gd name="connsiteX104" fmla="*/ 909984 w 5062605"/>
              <a:gd name="connsiteY104" fmla="*/ 2768070 h 3292445"/>
              <a:gd name="connsiteX105" fmla="*/ 900168 w 5062605"/>
              <a:gd name="connsiteY105" fmla="*/ 2758254 h 3292445"/>
              <a:gd name="connsiteX106" fmla="*/ 900168 w 5062605"/>
              <a:gd name="connsiteY106" fmla="*/ 2593888 h 3292445"/>
              <a:gd name="connsiteX107" fmla="*/ 875491 w 5062605"/>
              <a:gd name="connsiteY107" fmla="*/ 2588906 h 3292445"/>
              <a:gd name="connsiteX108" fmla="*/ 821369 w 5062605"/>
              <a:gd name="connsiteY108" fmla="*/ 2507255 h 3292445"/>
              <a:gd name="connsiteX109" fmla="*/ 821369 w 5062605"/>
              <a:gd name="connsiteY109" fmla="*/ 2243623 h 3292445"/>
              <a:gd name="connsiteX110" fmla="*/ 875491 w 5062605"/>
              <a:gd name="connsiteY110" fmla="*/ 2161972 h 3292445"/>
              <a:gd name="connsiteX111" fmla="*/ 900168 w 5062605"/>
              <a:gd name="connsiteY111" fmla="*/ 2156990 h 3292445"/>
              <a:gd name="connsiteX112" fmla="*/ 900168 w 5062605"/>
              <a:gd name="connsiteY112" fmla="*/ 1992623 h 3292445"/>
              <a:gd name="connsiteX113" fmla="*/ 909984 w 5062605"/>
              <a:gd name="connsiteY113" fmla="*/ 1982807 h 3292445"/>
              <a:gd name="connsiteX114" fmla="*/ 497087 w 5062605"/>
              <a:gd name="connsiteY114" fmla="*/ 1926567 h 3292445"/>
              <a:gd name="connsiteX115" fmla="*/ 506903 w 5062605"/>
              <a:gd name="connsiteY115" fmla="*/ 1936383 h 3292445"/>
              <a:gd name="connsiteX116" fmla="*/ 506903 w 5062605"/>
              <a:gd name="connsiteY116" fmla="*/ 2362503 h 3292445"/>
              <a:gd name="connsiteX117" fmla="*/ 531580 w 5062605"/>
              <a:gd name="connsiteY117" fmla="*/ 2367485 h 3292445"/>
              <a:gd name="connsiteX118" fmla="*/ 585702 w 5062605"/>
              <a:gd name="connsiteY118" fmla="*/ 2449136 h 3292445"/>
              <a:gd name="connsiteX119" fmla="*/ 585702 w 5062605"/>
              <a:gd name="connsiteY119" fmla="*/ 2815710 h 3292445"/>
              <a:gd name="connsiteX120" fmla="*/ 531580 w 5062605"/>
              <a:gd name="connsiteY120" fmla="*/ 2897361 h 3292445"/>
              <a:gd name="connsiteX121" fmla="*/ 506903 w 5062605"/>
              <a:gd name="connsiteY121" fmla="*/ 2902343 h 3292445"/>
              <a:gd name="connsiteX122" fmla="*/ 506903 w 5062605"/>
              <a:gd name="connsiteY122" fmla="*/ 3225522 h 3292445"/>
              <a:gd name="connsiteX123" fmla="*/ 497087 w 5062605"/>
              <a:gd name="connsiteY123" fmla="*/ 3235338 h 3292445"/>
              <a:gd name="connsiteX124" fmla="*/ 487271 w 5062605"/>
              <a:gd name="connsiteY124" fmla="*/ 3225522 h 3292445"/>
              <a:gd name="connsiteX125" fmla="*/ 487271 w 5062605"/>
              <a:gd name="connsiteY125" fmla="*/ 2902343 h 3292445"/>
              <a:gd name="connsiteX126" fmla="*/ 462594 w 5062605"/>
              <a:gd name="connsiteY126" fmla="*/ 2897361 h 3292445"/>
              <a:gd name="connsiteX127" fmla="*/ 408472 w 5062605"/>
              <a:gd name="connsiteY127" fmla="*/ 2815710 h 3292445"/>
              <a:gd name="connsiteX128" fmla="*/ 408472 w 5062605"/>
              <a:gd name="connsiteY128" fmla="*/ 2449136 h 3292445"/>
              <a:gd name="connsiteX129" fmla="*/ 462594 w 5062605"/>
              <a:gd name="connsiteY129" fmla="*/ 2367485 h 3292445"/>
              <a:gd name="connsiteX130" fmla="*/ 487271 w 5062605"/>
              <a:gd name="connsiteY130" fmla="*/ 2362503 h 3292445"/>
              <a:gd name="connsiteX131" fmla="*/ 487271 w 5062605"/>
              <a:gd name="connsiteY131" fmla="*/ 1936383 h 3292445"/>
              <a:gd name="connsiteX132" fmla="*/ 497087 w 5062605"/>
              <a:gd name="connsiteY132" fmla="*/ 1926567 h 3292445"/>
              <a:gd name="connsiteX133" fmla="*/ 2606562 w 5062605"/>
              <a:gd name="connsiteY133" fmla="*/ 1886068 h 3292445"/>
              <a:gd name="connsiteX134" fmla="*/ 2616378 w 5062605"/>
              <a:gd name="connsiteY134" fmla="*/ 1895884 h 3292445"/>
              <a:gd name="connsiteX135" fmla="*/ 2616378 w 5062605"/>
              <a:gd name="connsiteY135" fmla="*/ 2322005 h 3292445"/>
              <a:gd name="connsiteX136" fmla="*/ 2641055 w 5062605"/>
              <a:gd name="connsiteY136" fmla="*/ 2326987 h 3292445"/>
              <a:gd name="connsiteX137" fmla="*/ 2695177 w 5062605"/>
              <a:gd name="connsiteY137" fmla="*/ 2408638 h 3292445"/>
              <a:gd name="connsiteX138" fmla="*/ 2695177 w 5062605"/>
              <a:gd name="connsiteY138" fmla="*/ 2491460 h 3292445"/>
              <a:gd name="connsiteX139" fmla="*/ 2641055 w 5062605"/>
              <a:gd name="connsiteY139" fmla="*/ 2573111 h 3292445"/>
              <a:gd name="connsiteX140" fmla="*/ 2616378 w 5062605"/>
              <a:gd name="connsiteY140" fmla="*/ 2578093 h 3292445"/>
              <a:gd name="connsiteX141" fmla="*/ 2616378 w 5062605"/>
              <a:gd name="connsiteY141" fmla="*/ 3185023 h 3292445"/>
              <a:gd name="connsiteX142" fmla="*/ 2606562 w 5062605"/>
              <a:gd name="connsiteY142" fmla="*/ 3194839 h 3292445"/>
              <a:gd name="connsiteX143" fmla="*/ 2596746 w 5062605"/>
              <a:gd name="connsiteY143" fmla="*/ 3185023 h 3292445"/>
              <a:gd name="connsiteX144" fmla="*/ 2596746 w 5062605"/>
              <a:gd name="connsiteY144" fmla="*/ 2578093 h 3292445"/>
              <a:gd name="connsiteX145" fmla="*/ 2572069 w 5062605"/>
              <a:gd name="connsiteY145" fmla="*/ 2573111 h 3292445"/>
              <a:gd name="connsiteX146" fmla="*/ 2517947 w 5062605"/>
              <a:gd name="connsiteY146" fmla="*/ 2491460 h 3292445"/>
              <a:gd name="connsiteX147" fmla="*/ 2517947 w 5062605"/>
              <a:gd name="connsiteY147" fmla="*/ 2408638 h 3292445"/>
              <a:gd name="connsiteX148" fmla="*/ 2572069 w 5062605"/>
              <a:gd name="connsiteY148" fmla="*/ 2326987 h 3292445"/>
              <a:gd name="connsiteX149" fmla="*/ 2596746 w 5062605"/>
              <a:gd name="connsiteY149" fmla="*/ 2322005 h 3292445"/>
              <a:gd name="connsiteX150" fmla="*/ 2596746 w 5062605"/>
              <a:gd name="connsiteY150" fmla="*/ 1895884 h 3292445"/>
              <a:gd name="connsiteX151" fmla="*/ 2606562 w 5062605"/>
              <a:gd name="connsiteY151" fmla="*/ 1886068 h 3292445"/>
              <a:gd name="connsiteX152" fmla="*/ 2840476 w 5062605"/>
              <a:gd name="connsiteY152" fmla="*/ 1806142 h 3292445"/>
              <a:gd name="connsiteX153" fmla="*/ 2850292 w 5062605"/>
              <a:gd name="connsiteY153" fmla="*/ 1815958 h 3292445"/>
              <a:gd name="connsiteX154" fmla="*/ 2850292 w 5062605"/>
              <a:gd name="connsiteY154" fmla="*/ 1980325 h 3292445"/>
              <a:gd name="connsiteX155" fmla="*/ 2874969 w 5062605"/>
              <a:gd name="connsiteY155" fmla="*/ 1985307 h 3292445"/>
              <a:gd name="connsiteX156" fmla="*/ 2929091 w 5062605"/>
              <a:gd name="connsiteY156" fmla="*/ 2066958 h 3292445"/>
              <a:gd name="connsiteX157" fmla="*/ 2929091 w 5062605"/>
              <a:gd name="connsiteY157" fmla="*/ 2173279 h 3292445"/>
              <a:gd name="connsiteX158" fmla="*/ 2874969 w 5062605"/>
              <a:gd name="connsiteY158" fmla="*/ 2254930 h 3292445"/>
              <a:gd name="connsiteX159" fmla="*/ 2850292 w 5062605"/>
              <a:gd name="connsiteY159" fmla="*/ 2259912 h 3292445"/>
              <a:gd name="connsiteX160" fmla="*/ 2850292 w 5062605"/>
              <a:gd name="connsiteY160" fmla="*/ 2581589 h 3292445"/>
              <a:gd name="connsiteX161" fmla="*/ 2840476 w 5062605"/>
              <a:gd name="connsiteY161" fmla="*/ 2591405 h 3292445"/>
              <a:gd name="connsiteX162" fmla="*/ 2830660 w 5062605"/>
              <a:gd name="connsiteY162" fmla="*/ 2581589 h 3292445"/>
              <a:gd name="connsiteX163" fmla="*/ 2830660 w 5062605"/>
              <a:gd name="connsiteY163" fmla="*/ 2259912 h 3292445"/>
              <a:gd name="connsiteX164" fmla="*/ 2805983 w 5062605"/>
              <a:gd name="connsiteY164" fmla="*/ 2254930 h 3292445"/>
              <a:gd name="connsiteX165" fmla="*/ 2751861 w 5062605"/>
              <a:gd name="connsiteY165" fmla="*/ 2173279 h 3292445"/>
              <a:gd name="connsiteX166" fmla="*/ 2751861 w 5062605"/>
              <a:gd name="connsiteY166" fmla="*/ 2066958 h 3292445"/>
              <a:gd name="connsiteX167" fmla="*/ 2805983 w 5062605"/>
              <a:gd name="connsiteY167" fmla="*/ 1985307 h 3292445"/>
              <a:gd name="connsiteX168" fmla="*/ 2830660 w 5062605"/>
              <a:gd name="connsiteY168" fmla="*/ 1980325 h 3292445"/>
              <a:gd name="connsiteX169" fmla="*/ 2830660 w 5062605"/>
              <a:gd name="connsiteY169" fmla="*/ 1815958 h 3292445"/>
              <a:gd name="connsiteX170" fmla="*/ 2840476 w 5062605"/>
              <a:gd name="connsiteY170" fmla="*/ 1806142 h 3292445"/>
              <a:gd name="connsiteX171" fmla="*/ 1992724 w 5062605"/>
              <a:gd name="connsiteY171" fmla="*/ 1794812 h 3292445"/>
              <a:gd name="connsiteX172" fmla="*/ 2002540 w 5062605"/>
              <a:gd name="connsiteY172" fmla="*/ 1804628 h 3292445"/>
              <a:gd name="connsiteX173" fmla="*/ 2002540 w 5062605"/>
              <a:gd name="connsiteY173" fmla="*/ 1853399 h 3292445"/>
              <a:gd name="connsiteX174" fmla="*/ 2027217 w 5062605"/>
              <a:gd name="connsiteY174" fmla="*/ 1858381 h 3292445"/>
              <a:gd name="connsiteX175" fmla="*/ 2081339 w 5062605"/>
              <a:gd name="connsiteY175" fmla="*/ 1940032 h 3292445"/>
              <a:gd name="connsiteX176" fmla="*/ 2081339 w 5062605"/>
              <a:gd name="connsiteY176" fmla="*/ 2324137 h 3292445"/>
              <a:gd name="connsiteX177" fmla="*/ 2027217 w 5062605"/>
              <a:gd name="connsiteY177" fmla="*/ 2405788 h 3292445"/>
              <a:gd name="connsiteX178" fmla="*/ 2002540 w 5062605"/>
              <a:gd name="connsiteY178" fmla="*/ 2410770 h 3292445"/>
              <a:gd name="connsiteX179" fmla="*/ 2002540 w 5062605"/>
              <a:gd name="connsiteY179" fmla="*/ 2570259 h 3292445"/>
              <a:gd name="connsiteX180" fmla="*/ 1992724 w 5062605"/>
              <a:gd name="connsiteY180" fmla="*/ 2580075 h 3292445"/>
              <a:gd name="connsiteX181" fmla="*/ 1982908 w 5062605"/>
              <a:gd name="connsiteY181" fmla="*/ 2570259 h 3292445"/>
              <a:gd name="connsiteX182" fmla="*/ 1982908 w 5062605"/>
              <a:gd name="connsiteY182" fmla="*/ 2410770 h 3292445"/>
              <a:gd name="connsiteX183" fmla="*/ 1958231 w 5062605"/>
              <a:gd name="connsiteY183" fmla="*/ 2405788 h 3292445"/>
              <a:gd name="connsiteX184" fmla="*/ 1904109 w 5062605"/>
              <a:gd name="connsiteY184" fmla="*/ 2324137 h 3292445"/>
              <a:gd name="connsiteX185" fmla="*/ 1904109 w 5062605"/>
              <a:gd name="connsiteY185" fmla="*/ 1940032 h 3292445"/>
              <a:gd name="connsiteX186" fmla="*/ 1958231 w 5062605"/>
              <a:gd name="connsiteY186" fmla="*/ 1858381 h 3292445"/>
              <a:gd name="connsiteX187" fmla="*/ 1982908 w 5062605"/>
              <a:gd name="connsiteY187" fmla="*/ 1853399 h 3292445"/>
              <a:gd name="connsiteX188" fmla="*/ 1982908 w 5062605"/>
              <a:gd name="connsiteY188" fmla="*/ 1804628 h 3292445"/>
              <a:gd name="connsiteX189" fmla="*/ 1992724 w 5062605"/>
              <a:gd name="connsiteY189" fmla="*/ 1794812 h 3292445"/>
              <a:gd name="connsiteX190" fmla="*/ 2403979 w 5062605"/>
              <a:gd name="connsiteY190" fmla="*/ 1390802 h 3292445"/>
              <a:gd name="connsiteX191" fmla="*/ 2413795 w 5062605"/>
              <a:gd name="connsiteY191" fmla="*/ 1400618 h 3292445"/>
              <a:gd name="connsiteX192" fmla="*/ 2413795 w 5062605"/>
              <a:gd name="connsiteY192" fmla="*/ 1851600 h 3292445"/>
              <a:gd name="connsiteX193" fmla="*/ 2438472 w 5062605"/>
              <a:gd name="connsiteY193" fmla="*/ 1856582 h 3292445"/>
              <a:gd name="connsiteX194" fmla="*/ 2492594 w 5062605"/>
              <a:gd name="connsiteY194" fmla="*/ 1938233 h 3292445"/>
              <a:gd name="connsiteX195" fmla="*/ 2492594 w 5062605"/>
              <a:gd name="connsiteY195" fmla="*/ 2495078 h 3292445"/>
              <a:gd name="connsiteX196" fmla="*/ 2438472 w 5062605"/>
              <a:gd name="connsiteY196" fmla="*/ 2576729 h 3292445"/>
              <a:gd name="connsiteX197" fmla="*/ 2413795 w 5062605"/>
              <a:gd name="connsiteY197" fmla="*/ 2581711 h 3292445"/>
              <a:gd name="connsiteX198" fmla="*/ 2413795 w 5062605"/>
              <a:gd name="connsiteY198" fmla="*/ 2764739 h 3292445"/>
              <a:gd name="connsiteX199" fmla="*/ 2403979 w 5062605"/>
              <a:gd name="connsiteY199" fmla="*/ 2774555 h 3292445"/>
              <a:gd name="connsiteX200" fmla="*/ 2394163 w 5062605"/>
              <a:gd name="connsiteY200" fmla="*/ 2764739 h 3292445"/>
              <a:gd name="connsiteX201" fmla="*/ 2394163 w 5062605"/>
              <a:gd name="connsiteY201" fmla="*/ 2581711 h 3292445"/>
              <a:gd name="connsiteX202" fmla="*/ 2369486 w 5062605"/>
              <a:gd name="connsiteY202" fmla="*/ 2576729 h 3292445"/>
              <a:gd name="connsiteX203" fmla="*/ 2315364 w 5062605"/>
              <a:gd name="connsiteY203" fmla="*/ 2495078 h 3292445"/>
              <a:gd name="connsiteX204" fmla="*/ 2315364 w 5062605"/>
              <a:gd name="connsiteY204" fmla="*/ 1938233 h 3292445"/>
              <a:gd name="connsiteX205" fmla="*/ 2369486 w 5062605"/>
              <a:gd name="connsiteY205" fmla="*/ 1856582 h 3292445"/>
              <a:gd name="connsiteX206" fmla="*/ 2394163 w 5062605"/>
              <a:gd name="connsiteY206" fmla="*/ 1851600 h 3292445"/>
              <a:gd name="connsiteX207" fmla="*/ 2394163 w 5062605"/>
              <a:gd name="connsiteY207" fmla="*/ 1400618 h 3292445"/>
              <a:gd name="connsiteX208" fmla="*/ 2403979 w 5062605"/>
              <a:gd name="connsiteY208" fmla="*/ 1390802 h 3292445"/>
              <a:gd name="connsiteX209" fmla="*/ 3254626 w 5062605"/>
              <a:gd name="connsiteY209" fmla="*/ 660517 h 3292445"/>
              <a:gd name="connsiteX210" fmla="*/ 3264442 w 5062605"/>
              <a:gd name="connsiteY210" fmla="*/ 670333 h 3292445"/>
              <a:gd name="connsiteX211" fmla="*/ 3264442 w 5062605"/>
              <a:gd name="connsiteY211" fmla="*/ 834700 h 3292445"/>
              <a:gd name="connsiteX212" fmla="*/ 3289119 w 5062605"/>
              <a:gd name="connsiteY212" fmla="*/ 839682 h 3292445"/>
              <a:gd name="connsiteX213" fmla="*/ 3343241 w 5062605"/>
              <a:gd name="connsiteY213" fmla="*/ 921333 h 3292445"/>
              <a:gd name="connsiteX214" fmla="*/ 3343241 w 5062605"/>
              <a:gd name="connsiteY214" fmla="*/ 1022759 h 3292445"/>
              <a:gd name="connsiteX215" fmla="*/ 3289119 w 5062605"/>
              <a:gd name="connsiteY215" fmla="*/ 1104410 h 3292445"/>
              <a:gd name="connsiteX216" fmla="*/ 3264442 w 5062605"/>
              <a:gd name="connsiteY216" fmla="*/ 1109392 h 3292445"/>
              <a:gd name="connsiteX217" fmla="*/ 3264442 w 5062605"/>
              <a:gd name="connsiteY217" fmla="*/ 1435964 h 3292445"/>
              <a:gd name="connsiteX218" fmla="*/ 3254626 w 5062605"/>
              <a:gd name="connsiteY218" fmla="*/ 1445780 h 3292445"/>
              <a:gd name="connsiteX219" fmla="*/ 3244810 w 5062605"/>
              <a:gd name="connsiteY219" fmla="*/ 1435964 h 3292445"/>
              <a:gd name="connsiteX220" fmla="*/ 3244810 w 5062605"/>
              <a:gd name="connsiteY220" fmla="*/ 1109392 h 3292445"/>
              <a:gd name="connsiteX221" fmla="*/ 3220133 w 5062605"/>
              <a:gd name="connsiteY221" fmla="*/ 1104410 h 3292445"/>
              <a:gd name="connsiteX222" fmla="*/ 3166011 w 5062605"/>
              <a:gd name="connsiteY222" fmla="*/ 1022759 h 3292445"/>
              <a:gd name="connsiteX223" fmla="*/ 3166011 w 5062605"/>
              <a:gd name="connsiteY223" fmla="*/ 921333 h 3292445"/>
              <a:gd name="connsiteX224" fmla="*/ 3220133 w 5062605"/>
              <a:gd name="connsiteY224" fmla="*/ 839682 h 3292445"/>
              <a:gd name="connsiteX225" fmla="*/ 3244810 w 5062605"/>
              <a:gd name="connsiteY225" fmla="*/ 834700 h 3292445"/>
              <a:gd name="connsiteX226" fmla="*/ 3244810 w 5062605"/>
              <a:gd name="connsiteY226" fmla="*/ 670333 h 3292445"/>
              <a:gd name="connsiteX227" fmla="*/ 3254626 w 5062605"/>
              <a:gd name="connsiteY227" fmla="*/ 660517 h 3292445"/>
              <a:gd name="connsiteX228" fmla="*/ 3458276 w 5062605"/>
              <a:gd name="connsiteY228" fmla="*/ 571537 h 3292445"/>
              <a:gd name="connsiteX229" fmla="*/ 3468092 w 5062605"/>
              <a:gd name="connsiteY229" fmla="*/ 581353 h 3292445"/>
              <a:gd name="connsiteX230" fmla="*/ 3468092 w 5062605"/>
              <a:gd name="connsiteY230" fmla="*/ 1007473 h 3292445"/>
              <a:gd name="connsiteX231" fmla="*/ 3492769 w 5062605"/>
              <a:gd name="connsiteY231" fmla="*/ 1012455 h 3292445"/>
              <a:gd name="connsiteX232" fmla="*/ 3546891 w 5062605"/>
              <a:gd name="connsiteY232" fmla="*/ 1094106 h 3292445"/>
              <a:gd name="connsiteX233" fmla="*/ 3546891 w 5062605"/>
              <a:gd name="connsiteY233" fmla="*/ 1357738 h 3292445"/>
              <a:gd name="connsiteX234" fmla="*/ 3492769 w 5062605"/>
              <a:gd name="connsiteY234" fmla="*/ 1439389 h 3292445"/>
              <a:gd name="connsiteX235" fmla="*/ 3468092 w 5062605"/>
              <a:gd name="connsiteY235" fmla="*/ 1444371 h 3292445"/>
              <a:gd name="connsiteX236" fmla="*/ 3468092 w 5062605"/>
              <a:gd name="connsiteY236" fmla="*/ 1870492 h 3292445"/>
              <a:gd name="connsiteX237" fmla="*/ 3458276 w 5062605"/>
              <a:gd name="connsiteY237" fmla="*/ 1880308 h 3292445"/>
              <a:gd name="connsiteX238" fmla="*/ 3448460 w 5062605"/>
              <a:gd name="connsiteY238" fmla="*/ 1870492 h 3292445"/>
              <a:gd name="connsiteX239" fmla="*/ 3448460 w 5062605"/>
              <a:gd name="connsiteY239" fmla="*/ 1444371 h 3292445"/>
              <a:gd name="connsiteX240" fmla="*/ 3423783 w 5062605"/>
              <a:gd name="connsiteY240" fmla="*/ 1439389 h 3292445"/>
              <a:gd name="connsiteX241" fmla="*/ 3369661 w 5062605"/>
              <a:gd name="connsiteY241" fmla="*/ 1357738 h 3292445"/>
              <a:gd name="connsiteX242" fmla="*/ 3369661 w 5062605"/>
              <a:gd name="connsiteY242" fmla="*/ 1094106 h 3292445"/>
              <a:gd name="connsiteX243" fmla="*/ 3423783 w 5062605"/>
              <a:gd name="connsiteY243" fmla="*/ 1012455 h 3292445"/>
              <a:gd name="connsiteX244" fmla="*/ 3448460 w 5062605"/>
              <a:gd name="connsiteY244" fmla="*/ 1007473 h 3292445"/>
              <a:gd name="connsiteX245" fmla="*/ 3448460 w 5062605"/>
              <a:gd name="connsiteY245" fmla="*/ 581353 h 3292445"/>
              <a:gd name="connsiteX246" fmla="*/ 3458276 w 5062605"/>
              <a:gd name="connsiteY246" fmla="*/ 571537 h 3292445"/>
              <a:gd name="connsiteX247" fmla="*/ 4109645 w 5062605"/>
              <a:gd name="connsiteY247" fmla="*/ 336530 h 3292445"/>
              <a:gd name="connsiteX248" fmla="*/ 4119461 w 5062605"/>
              <a:gd name="connsiteY248" fmla="*/ 346346 h 3292445"/>
              <a:gd name="connsiteX249" fmla="*/ 4119461 w 5062605"/>
              <a:gd name="connsiteY249" fmla="*/ 395117 h 3292445"/>
              <a:gd name="connsiteX250" fmla="*/ 4144138 w 5062605"/>
              <a:gd name="connsiteY250" fmla="*/ 400099 h 3292445"/>
              <a:gd name="connsiteX251" fmla="*/ 4198260 w 5062605"/>
              <a:gd name="connsiteY251" fmla="*/ 481750 h 3292445"/>
              <a:gd name="connsiteX252" fmla="*/ 4198260 w 5062605"/>
              <a:gd name="connsiteY252" fmla="*/ 745382 h 3292445"/>
              <a:gd name="connsiteX253" fmla="*/ 4144138 w 5062605"/>
              <a:gd name="connsiteY253" fmla="*/ 827033 h 3292445"/>
              <a:gd name="connsiteX254" fmla="*/ 4119461 w 5062605"/>
              <a:gd name="connsiteY254" fmla="*/ 832015 h 3292445"/>
              <a:gd name="connsiteX255" fmla="*/ 4119461 w 5062605"/>
              <a:gd name="connsiteY255" fmla="*/ 1111977 h 3292445"/>
              <a:gd name="connsiteX256" fmla="*/ 4109645 w 5062605"/>
              <a:gd name="connsiteY256" fmla="*/ 1121793 h 3292445"/>
              <a:gd name="connsiteX257" fmla="*/ 4099829 w 5062605"/>
              <a:gd name="connsiteY257" fmla="*/ 1111977 h 3292445"/>
              <a:gd name="connsiteX258" fmla="*/ 4099829 w 5062605"/>
              <a:gd name="connsiteY258" fmla="*/ 832015 h 3292445"/>
              <a:gd name="connsiteX259" fmla="*/ 4075152 w 5062605"/>
              <a:gd name="connsiteY259" fmla="*/ 827033 h 3292445"/>
              <a:gd name="connsiteX260" fmla="*/ 4021030 w 5062605"/>
              <a:gd name="connsiteY260" fmla="*/ 745382 h 3292445"/>
              <a:gd name="connsiteX261" fmla="*/ 4021030 w 5062605"/>
              <a:gd name="connsiteY261" fmla="*/ 481750 h 3292445"/>
              <a:gd name="connsiteX262" fmla="*/ 4075152 w 5062605"/>
              <a:gd name="connsiteY262" fmla="*/ 400099 h 3292445"/>
              <a:gd name="connsiteX263" fmla="*/ 4099829 w 5062605"/>
              <a:gd name="connsiteY263" fmla="*/ 395117 h 3292445"/>
              <a:gd name="connsiteX264" fmla="*/ 4099829 w 5062605"/>
              <a:gd name="connsiteY264" fmla="*/ 346346 h 3292445"/>
              <a:gd name="connsiteX265" fmla="*/ 4109645 w 5062605"/>
              <a:gd name="connsiteY265" fmla="*/ 336530 h 3292445"/>
              <a:gd name="connsiteX266" fmla="*/ 4332492 w 5062605"/>
              <a:gd name="connsiteY266" fmla="*/ 75971 h 3292445"/>
              <a:gd name="connsiteX267" fmla="*/ 4342308 w 5062605"/>
              <a:gd name="connsiteY267" fmla="*/ 85787 h 3292445"/>
              <a:gd name="connsiteX268" fmla="*/ 4342308 w 5062605"/>
              <a:gd name="connsiteY268" fmla="*/ 536770 h 3292445"/>
              <a:gd name="connsiteX269" fmla="*/ 4366985 w 5062605"/>
              <a:gd name="connsiteY269" fmla="*/ 541752 h 3292445"/>
              <a:gd name="connsiteX270" fmla="*/ 4421107 w 5062605"/>
              <a:gd name="connsiteY270" fmla="*/ 623403 h 3292445"/>
              <a:gd name="connsiteX271" fmla="*/ 4421107 w 5062605"/>
              <a:gd name="connsiteY271" fmla="*/ 881423 h 3292445"/>
              <a:gd name="connsiteX272" fmla="*/ 4366985 w 5062605"/>
              <a:gd name="connsiteY272" fmla="*/ 963074 h 3292445"/>
              <a:gd name="connsiteX273" fmla="*/ 4342308 w 5062605"/>
              <a:gd name="connsiteY273" fmla="*/ 968056 h 3292445"/>
              <a:gd name="connsiteX274" fmla="*/ 4342308 w 5062605"/>
              <a:gd name="connsiteY274" fmla="*/ 1449908 h 3292445"/>
              <a:gd name="connsiteX275" fmla="*/ 4332492 w 5062605"/>
              <a:gd name="connsiteY275" fmla="*/ 1459724 h 3292445"/>
              <a:gd name="connsiteX276" fmla="*/ 4322676 w 5062605"/>
              <a:gd name="connsiteY276" fmla="*/ 1449908 h 3292445"/>
              <a:gd name="connsiteX277" fmla="*/ 4322676 w 5062605"/>
              <a:gd name="connsiteY277" fmla="*/ 968056 h 3292445"/>
              <a:gd name="connsiteX278" fmla="*/ 4297999 w 5062605"/>
              <a:gd name="connsiteY278" fmla="*/ 963074 h 3292445"/>
              <a:gd name="connsiteX279" fmla="*/ 4243877 w 5062605"/>
              <a:gd name="connsiteY279" fmla="*/ 881423 h 3292445"/>
              <a:gd name="connsiteX280" fmla="*/ 4243877 w 5062605"/>
              <a:gd name="connsiteY280" fmla="*/ 623403 h 3292445"/>
              <a:gd name="connsiteX281" fmla="*/ 4297999 w 5062605"/>
              <a:gd name="connsiteY281" fmla="*/ 541752 h 3292445"/>
              <a:gd name="connsiteX282" fmla="*/ 4322676 w 5062605"/>
              <a:gd name="connsiteY282" fmla="*/ 536770 h 3292445"/>
              <a:gd name="connsiteX283" fmla="*/ 4322676 w 5062605"/>
              <a:gd name="connsiteY283" fmla="*/ 85787 h 3292445"/>
              <a:gd name="connsiteX284" fmla="*/ 4332492 w 5062605"/>
              <a:gd name="connsiteY284" fmla="*/ 75971 h 3292445"/>
              <a:gd name="connsiteX285" fmla="*/ 4747323 w 5062605"/>
              <a:gd name="connsiteY285" fmla="*/ 75282 h 3292445"/>
              <a:gd name="connsiteX286" fmla="*/ 4757139 w 5062605"/>
              <a:gd name="connsiteY286" fmla="*/ 85098 h 3292445"/>
              <a:gd name="connsiteX287" fmla="*/ 4757139 w 5062605"/>
              <a:gd name="connsiteY287" fmla="*/ 133870 h 3292445"/>
              <a:gd name="connsiteX288" fmla="*/ 4781816 w 5062605"/>
              <a:gd name="connsiteY288" fmla="*/ 138852 h 3292445"/>
              <a:gd name="connsiteX289" fmla="*/ 4835938 w 5062605"/>
              <a:gd name="connsiteY289" fmla="*/ 220503 h 3292445"/>
              <a:gd name="connsiteX290" fmla="*/ 4835938 w 5062605"/>
              <a:gd name="connsiteY290" fmla="*/ 634233 h 3292445"/>
              <a:gd name="connsiteX291" fmla="*/ 4781816 w 5062605"/>
              <a:gd name="connsiteY291" fmla="*/ 715884 h 3292445"/>
              <a:gd name="connsiteX292" fmla="*/ 4757139 w 5062605"/>
              <a:gd name="connsiteY292" fmla="*/ 720866 h 3292445"/>
              <a:gd name="connsiteX293" fmla="*/ 4757139 w 5062605"/>
              <a:gd name="connsiteY293" fmla="*/ 850729 h 3292445"/>
              <a:gd name="connsiteX294" fmla="*/ 4747323 w 5062605"/>
              <a:gd name="connsiteY294" fmla="*/ 860545 h 3292445"/>
              <a:gd name="connsiteX295" fmla="*/ 4737507 w 5062605"/>
              <a:gd name="connsiteY295" fmla="*/ 850729 h 3292445"/>
              <a:gd name="connsiteX296" fmla="*/ 4737507 w 5062605"/>
              <a:gd name="connsiteY296" fmla="*/ 720866 h 3292445"/>
              <a:gd name="connsiteX297" fmla="*/ 4712830 w 5062605"/>
              <a:gd name="connsiteY297" fmla="*/ 715884 h 3292445"/>
              <a:gd name="connsiteX298" fmla="*/ 4658708 w 5062605"/>
              <a:gd name="connsiteY298" fmla="*/ 634233 h 3292445"/>
              <a:gd name="connsiteX299" fmla="*/ 4658708 w 5062605"/>
              <a:gd name="connsiteY299" fmla="*/ 220503 h 3292445"/>
              <a:gd name="connsiteX300" fmla="*/ 4712830 w 5062605"/>
              <a:gd name="connsiteY300" fmla="*/ 138852 h 3292445"/>
              <a:gd name="connsiteX301" fmla="*/ 4737507 w 5062605"/>
              <a:gd name="connsiteY301" fmla="*/ 133870 h 3292445"/>
              <a:gd name="connsiteX302" fmla="*/ 4737507 w 5062605"/>
              <a:gd name="connsiteY302" fmla="*/ 85098 h 3292445"/>
              <a:gd name="connsiteX303" fmla="*/ 4747323 w 5062605"/>
              <a:gd name="connsiteY303" fmla="*/ 75282 h 3292445"/>
              <a:gd name="connsiteX304" fmla="*/ 3905560 w 5062605"/>
              <a:gd name="connsiteY304" fmla="*/ 53233 h 3292445"/>
              <a:gd name="connsiteX305" fmla="*/ 3915376 w 5062605"/>
              <a:gd name="connsiteY305" fmla="*/ 63049 h 3292445"/>
              <a:gd name="connsiteX306" fmla="*/ 3915376 w 5062605"/>
              <a:gd name="connsiteY306" fmla="*/ 489169 h 3292445"/>
              <a:gd name="connsiteX307" fmla="*/ 3940053 w 5062605"/>
              <a:gd name="connsiteY307" fmla="*/ 494151 h 3292445"/>
              <a:gd name="connsiteX308" fmla="*/ 3994175 w 5062605"/>
              <a:gd name="connsiteY308" fmla="*/ 575802 h 3292445"/>
              <a:gd name="connsiteX309" fmla="*/ 3994175 w 5062605"/>
              <a:gd name="connsiteY309" fmla="*/ 839434 h 3292445"/>
              <a:gd name="connsiteX310" fmla="*/ 3940053 w 5062605"/>
              <a:gd name="connsiteY310" fmla="*/ 921085 h 3292445"/>
              <a:gd name="connsiteX311" fmla="*/ 3915376 w 5062605"/>
              <a:gd name="connsiteY311" fmla="*/ 926067 h 3292445"/>
              <a:gd name="connsiteX312" fmla="*/ 3915376 w 5062605"/>
              <a:gd name="connsiteY312" fmla="*/ 1352188 h 3292445"/>
              <a:gd name="connsiteX313" fmla="*/ 3905560 w 5062605"/>
              <a:gd name="connsiteY313" fmla="*/ 1362004 h 3292445"/>
              <a:gd name="connsiteX314" fmla="*/ 3895744 w 5062605"/>
              <a:gd name="connsiteY314" fmla="*/ 1352188 h 3292445"/>
              <a:gd name="connsiteX315" fmla="*/ 3895744 w 5062605"/>
              <a:gd name="connsiteY315" fmla="*/ 926067 h 3292445"/>
              <a:gd name="connsiteX316" fmla="*/ 3871067 w 5062605"/>
              <a:gd name="connsiteY316" fmla="*/ 921085 h 3292445"/>
              <a:gd name="connsiteX317" fmla="*/ 3816945 w 5062605"/>
              <a:gd name="connsiteY317" fmla="*/ 839434 h 3292445"/>
              <a:gd name="connsiteX318" fmla="*/ 3816945 w 5062605"/>
              <a:gd name="connsiteY318" fmla="*/ 575802 h 3292445"/>
              <a:gd name="connsiteX319" fmla="*/ 3871067 w 5062605"/>
              <a:gd name="connsiteY319" fmla="*/ 494151 h 3292445"/>
              <a:gd name="connsiteX320" fmla="*/ 3895744 w 5062605"/>
              <a:gd name="connsiteY320" fmla="*/ 489169 h 3292445"/>
              <a:gd name="connsiteX321" fmla="*/ 3895744 w 5062605"/>
              <a:gd name="connsiteY321" fmla="*/ 63049 h 3292445"/>
              <a:gd name="connsiteX322" fmla="*/ 3905560 w 5062605"/>
              <a:gd name="connsiteY322" fmla="*/ 53233 h 3292445"/>
              <a:gd name="connsiteX323" fmla="*/ 4973990 w 5062605"/>
              <a:gd name="connsiteY323" fmla="*/ 0 h 3292445"/>
              <a:gd name="connsiteX324" fmla="*/ 4983806 w 5062605"/>
              <a:gd name="connsiteY324" fmla="*/ 9816 h 3292445"/>
              <a:gd name="connsiteX325" fmla="*/ 4983806 w 5062605"/>
              <a:gd name="connsiteY325" fmla="*/ 58588 h 3292445"/>
              <a:gd name="connsiteX326" fmla="*/ 5008483 w 5062605"/>
              <a:gd name="connsiteY326" fmla="*/ 63570 h 3292445"/>
              <a:gd name="connsiteX327" fmla="*/ 5062605 w 5062605"/>
              <a:gd name="connsiteY327" fmla="*/ 145221 h 3292445"/>
              <a:gd name="connsiteX328" fmla="*/ 5062605 w 5062605"/>
              <a:gd name="connsiteY328" fmla="*/ 408854 h 3292445"/>
              <a:gd name="connsiteX329" fmla="*/ 5008483 w 5062605"/>
              <a:gd name="connsiteY329" fmla="*/ 490505 h 3292445"/>
              <a:gd name="connsiteX330" fmla="*/ 4983806 w 5062605"/>
              <a:gd name="connsiteY330" fmla="*/ 495487 h 3292445"/>
              <a:gd name="connsiteX331" fmla="*/ 4983806 w 5062605"/>
              <a:gd name="connsiteY331" fmla="*/ 775447 h 3292445"/>
              <a:gd name="connsiteX332" fmla="*/ 4973990 w 5062605"/>
              <a:gd name="connsiteY332" fmla="*/ 785263 h 3292445"/>
              <a:gd name="connsiteX333" fmla="*/ 4964174 w 5062605"/>
              <a:gd name="connsiteY333" fmla="*/ 775447 h 3292445"/>
              <a:gd name="connsiteX334" fmla="*/ 4964174 w 5062605"/>
              <a:gd name="connsiteY334" fmla="*/ 495487 h 3292445"/>
              <a:gd name="connsiteX335" fmla="*/ 4939497 w 5062605"/>
              <a:gd name="connsiteY335" fmla="*/ 490505 h 3292445"/>
              <a:gd name="connsiteX336" fmla="*/ 4885375 w 5062605"/>
              <a:gd name="connsiteY336" fmla="*/ 408854 h 3292445"/>
              <a:gd name="connsiteX337" fmla="*/ 4885375 w 5062605"/>
              <a:gd name="connsiteY337" fmla="*/ 145221 h 3292445"/>
              <a:gd name="connsiteX338" fmla="*/ 4939497 w 5062605"/>
              <a:gd name="connsiteY338" fmla="*/ 63570 h 3292445"/>
              <a:gd name="connsiteX339" fmla="*/ 4964174 w 5062605"/>
              <a:gd name="connsiteY339" fmla="*/ 58588 h 3292445"/>
              <a:gd name="connsiteX340" fmla="*/ 4964174 w 5062605"/>
              <a:gd name="connsiteY340" fmla="*/ 9816 h 3292445"/>
              <a:gd name="connsiteX341" fmla="*/ 4973990 w 5062605"/>
              <a:gd name="connsiteY341" fmla="*/ 0 h 32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5062605" h="3292445">
                <a:moveTo>
                  <a:pt x="88615" y="2479156"/>
                </a:moveTo>
                <a:cubicBezTo>
                  <a:pt x="94036" y="2479156"/>
                  <a:pt x="98431" y="2483551"/>
                  <a:pt x="98431" y="2488972"/>
                </a:cubicBezTo>
                <a:lnTo>
                  <a:pt x="98431" y="2537743"/>
                </a:lnTo>
                <a:lnTo>
                  <a:pt x="123108" y="2542725"/>
                </a:lnTo>
                <a:cubicBezTo>
                  <a:pt x="154913" y="2556177"/>
                  <a:pt x="177230" y="2587670"/>
                  <a:pt x="177230" y="2624376"/>
                </a:cubicBezTo>
                <a:lnTo>
                  <a:pt x="177230" y="2888009"/>
                </a:lnTo>
                <a:cubicBezTo>
                  <a:pt x="177230" y="2924715"/>
                  <a:pt x="154913" y="2956208"/>
                  <a:pt x="123108" y="2969660"/>
                </a:cubicBezTo>
                <a:lnTo>
                  <a:pt x="98431" y="2974643"/>
                </a:lnTo>
                <a:lnTo>
                  <a:pt x="98431" y="3254603"/>
                </a:lnTo>
                <a:cubicBezTo>
                  <a:pt x="98431" y="3260024"/>
                  <a:pt x="94036" y="3264419"/>
                  <a:pt x="88615" y="3264419"/>
                </a:cubicBezTo>
                <a:cubicBezTo>
                  <a:pt x="83194" y="3264419"/>
                  <a:pt x="78799" y="3260024"/>
                  <a:pt x="78799" y="3254603"/>
                </a:cubicBezTo>
                <a:lnTo>
                  <a:pt x="78799" y="2974643"/>
                </a:lnTo>
                <a:lnTo>
                  <a:pt x="54122" y="2969660"/>
                </a:lnTo>
                <a:cubicBezTo>
                  <a:pt x="22316" y="2956208"/>
                  <a:pt x="0" y="2924715"/>
                  <a:pt x="0" y="2888009"/>
                </a:cubicBezTo>
                <a:lnTo>
                  <a:pt x="0" y="2624376"/>
                </a:lnTo>
                <a:cubicBezTo>
                  <a:pt x="0" y="2587670"/>
                  <a:pt x="22316" y="2556177"/>
                  <a:pt x="54122" y="2542725"/>
                </a:cubicBezTo>
                <a:lnTo>
                  <a:pt x="78799" y="2537743"/>
                </a:lnTo>
                <a:lnTo>
                  <a:pt x="78799" y="2488972"/>
                </a:lnTo>
                <a:cubicBezTo>
                  <a:pt x="78799" y="2483551"/>
                  <a:pt x="83194" y="2479156"/>
                  <a:pt x="88615" y="2479156"/>
                </a:cubicBezTo>
                <a:close/>
                <a:moveTo>
                  <a:pt x="1346625" y="2407874"/>
                </a:moveTo>
                <a:cubicBezTo>
                  <a:pt x="1352046" y="2407874"/>
                  <a:pt x="1356441" y="2412269"/>
                  <a:pt x="1356441" y="2417690"/>
                </a:cubicBezTo>
                <a:lnTo>
                  <a:pt x="1356441" y="2582057"/>
                </a:lnTo>
                <a:lnTo>
                  <a:pt x="1381118" y="2587039"/>
                </a:lnTo>
                <a:cubicBezTo>
                  <a:pt x="1412923" y="2600491"/>
                  <a:pt x="1435240" y="2631984"/>
                  <a:pt x="1435240" y="2668690"/>
                </a:cubicBezTo>
                <a:lnTo>
                  <a:pt x="1435240" y="2932322"/>
                </a:lnTo>
                <a:cubicBezTo>
                  <a:pt x="1435240" y="2969028"/>
                  <a:pt x="1412923" y="3000521"/>
                  <a:pt x="1381118" y="3013974"/>
                </a:cubicBezTo>
                <a:lnTo>
                  <a:pt x="1356441" y="3018956"/>
                </a:lnTo>
                <a:lnTo>
                  <a:pt x="1356441" y="3183321"/>
                </a:lnTo>
                <a:cubicBezTo>
                  <a:pt x="1356441" y="3188742"/>
                  <a:pt x="1352046" y="3193137"/>
                  <a:pt x="1346625" y="3193137"/>
                </a:cubicBezTo>
                <a:cubicBezTo>
                  <a:pt x="1341204" y="3193137"/>
                  <a:pt x="1336809" y="3188742"/>
                  <a:pt x="1336809" y="3183321"/>
                </a:cubicBezTo>
                <a:lnTo>
                  <a:pt x="1336809" y="3018956"/>
                </a:lnTo>
                <a:lnTo>
                  <a:pt x="1312132" y="3013974"/>
                </a:lnTo>
                <a:cubicBezTo>
                  <a:pt x="1280326" y="3000521"/>
                  <a:pt x="1258010" y="2969028"/>
                  <a:pt x="1258010" y="2932322"/>
                </a:cubicBezTo>
                <a:lnTo>
                  <a:pt x="1258010" y="2668690"/>
                </a:lnTo>
                <a:cubicBezTo>
                  <a:pt x="1258010" y="2631984"/>
                  <a:pt x="1280326" y="2600491"/>
                  <a:pt x="1312132" y="2587039"/>
                </a:cubicBezTo>
                <a:lnTo>
                  <a:pt x="1336809" y="2582057"/>
                </a:lnTo>
                <a:lnTo>
                  <a:pt x="1336809" y="2417690"/>
                </a:lnTo>
                <a:cubicBezTo>
                  <a:pt x="1336809" y="2412269"/>
                  <a:pt x="1341204" y="2407874"/>
                  <a:pt x="1346625" y="2407874"/>
                </a:cubicBezTo>
                <a:close/>
                <a:moveTo>
                  <a:pt x="290638" y="2240460"/>
                </a:moveTo>
                <a:cubicBezTo>
                  <a:pt x="296059" y="2240460"/>
                  <a:pt x="300454" y="2244855"/>
                  <a:pt x="300454" y="2250276"/>
                </a:cubicBezTo>
                <a:lnTo>
                  <a:pt x="300454" y="2414643"/>
                </a:lnTo>
                <a:lnTo>
                  <a:pt x="325131" y="2419625"/>
                </a:lnTo>
                <a:cubicBezTo>
                  <a:pt x="356936" y="2433077"/>
                  <a:pt x="379253" y="2464570"/>
                  <a:pt x="379253" y="2501276"/>
                </a:cubicBezTo>
                <a:lnTo>
                  <a:pt x="379253" y="2764909"/>
                </a:lnTo>
                <a:cubicBezTo>
                  <a:pt x="379253" y="2801615"/>
                  <a:pt x="356936" y="2833108"/>
                  <a:pt x="325131" y="2846560"/>
                </a:cubicBezTo>
                <a:lnTo>
                  <a:pt x="300454" y="2851542"/>
                </a:lnTo>
                <a:lnTo>
                  <a:pt x="300454" y="3015907"/>
                </a:lnTo>
                <a:cubicBezTo>
                  <a:pt x="300454" y="3021328"/>
                  <a:pt x="296059" y="3025723"/>
                  <a:pt x="290638" y="3025723"/>
                </a:cubicBezTo>
                <a:cubicBezTo>
                  <a:pt x="285217" y="3025723"/>
                  <a:pt x="280822" y="3021328"/>
                  <a:pt x="280822" y="3015907"/>
                </a:cubicBezTo>
                <a:lnTo>
                  <a:pt x="280822" y="2851542"/>
                </a:lnTo>
                <a:lnTo>
                  <a:pt x="256145" y="2846560"/>
                </a:lnTo>
                <a:cubicBezTo>
                  <a:pt x="224339" y="2833108"/>
                  <a:pt x="202023" y="2801615"/>
                  <a:pt x="202023" y="2764909"/>
                </a:cubicBezTo>
                <a:lnTo>
                  <a:pt x="202023" y="2501276"/>
                </a:lnTo>
                <a:cubicBezTo>
                  <a:pt x="202023" y="2464570"/>
                  <a:pt x="224339" y="2433077"/>
                  <a:pt x="256145" y="2419625"/>
                </a:cubicBezTo>
                <a:lnTo>
                  <a:pt x="280822" y="2414643"/>
                </a:lnTo>
                <a:lnTo>
                  <a:pt x="280822" y="2250276"/>
                </a:lnTo>
                <a:cubicBezTo>
                  <a:pt x="280822" y="2244855"/>
                  <a:pt x="285217" y="2240460"/>
                  <a:pt x="290638" y="2240460"/>
                </a:cubicBezTo>
                <a:close/>
                <a:moveTo>
                  <a:pt x="1769409" y="2178932"/>
                </a:moveTo>
                <a:cubicBezTo>
                  <a:pt x="1774830" y="2178932"/>
                  <a:pt x="1779225" y="2183327"/>
                  <a:pt x="1779225" y="2188748"/>
                </a:cubicBezTo>
                <a:lnTo>
                  <a:pt x="1779225" y="2237519"/>
                </a:lnTo>
                <a:lnTo>
                  <a:pt x="1803902" y="2242501"/>
                </a:lnTo>
                <a:cubicBezTo>
                  <a:pt x="1835707" y="2255953"/>
                  <a:pt x="1858024" y="2287446"/>
                  <a:pt x="1858024" y="2324152"/>
                </a:cubicBezTo>
                <a:lnTo>
                  <a:pt x="1858024" y="2679454"/>
                </a:lnTo>
                <a:cubicBezTo>
                  <a:pt x="1858024" y="2716160"/>
                  <a:pt x="1835707" y="2747653"/>
                  <a:pt x="1803902" y="2761105"/>
                </a:cubicBezTo>
                <a:lnTo>
                  <a:pt x="1779225" y="2766087"/>
                </a:lnTo>
                <a:lnTo>
                  <a:pt x="1779225" y="2954379"/>
                </a:lnTo>
                <a:cubicBezTo>
                  <a:pt x="1779225" y="2959800"/>
                  <a:pt x="1774830" y="2964195"/>
                  <a:pt x="1769409" y="2964195"/>
                </a:cubicBezTo>
                <a:cubicBezTo>
                  <a:pt x="1763988" y="2964195"/>
                  <a:pt x="1759593" y="2959800"/>
                  <a:pt x="1759593" y="2954379"/>
                </a:cubicBezTo>
                <a:lnTo>
                  <a:pt x="1759593" y="2766087"/>
                </a:lnTo>
                <a:lnTo>
                  <a:pt x="1734916" y="2761105"/>
                </a:lnTo>
                <a:cubicBezTo>
                  <a:pt x="1703110" y="2747653"/>
                  <a:pt x="1680794" y="2716160"/>
                  <a:pt x="1680794" y="2679454"/>
                </a:cubicBezTo>
                <a:lnTo>
                  <a:pt x="1680794" y="2324152"/>
                </a:lnTo>
                <a:cubicBezTo>
                  <a:pt x="1680794" y="2287446"/>
                  <a:pt x="1703110" y="2255953"/>
                  <a:pt x="1734916" y="2242501"/>
                </a:cubicBezTo>
                <a:lnTo>
                  <a:pt x="1759593" y="2237519"/>
                </a:lnTo>
                <a:lnTo>
                  <a:pt x="1759593" y="2188748"/>
                </a:lnTo>
                <a:cubicBezTo>
                  <a:pt x="1759593" y="2183327"/>
                  <a:pt x="1763988" y="2178932"/>
                  <a:pt x="1769409" y="2178932"/>
                </a:cubicBezTo>
                <a:close/>
                <a:moveTo>
                  <a:pt x="1128304" y="1983674"/>
                </a:moveTo>
                <a:cubicBezTo>
                  <a:pt x="1133725" y="1983674"/>
                  <a:pt x="1138120" y="1988069"/>
                  <a:pt x="1138120" y="1993490"/>
                </a:cubicBezTo>
                <a:lnTo>
                  <a:pt x="1138120" y="2159159"/>
                </a:lnTo>
                <a:lnTo>
                  <a:pt x="1171295" y="2165857"/>
                </a:lnTo>
                <a:cubicBezTo>
                  <a:pt x="1203100" y="2179309"/>
                  <a:pt x="1225417" y="2210802"/>
                  <a:pt x="1225417" y="2247508"/>
                </a:cubicBezTo>
                <a:lnTo>
                  <a:pt x="1225417" y="2826481"/>
                </a:lnTo>
                <a:cubicBezTo>
                  <a:pt x="1225417" y="2863187"/>
                  <a:pt x="1203100" y="2894680"/>
                  <a:pt x="1171295" y="2908132"/>
                </a:cubicBezTo>
                <a:lnTo>
                  <a:pt x="1138120" y="2914830"/>
                </a:lnTo>
                <a:lnTo>
                  <a:pt x="1138120" y="3282629"/>
                </a:lnTo>
                <a:cubicBezTo>
                  <a:pt x="1138120" y="3288050"/>
                  <a:pt x="1133725" y="3292445"/>
                  <a:pt x="1128304" y="3292445"/>
                </a:cubicBezTo>
                <a:cubicBezTo>
                  <a:pt x="1122883" y="3292445"/>
                  <a:pt x="1118488" y="3288050"/>
                  <a:pt x="1118488" y="3282629"/>
                </a:cubicBezTo>
                <a:lnTo>
                  <a:pt x="1118488" y="2911399"/>
                </a:lnTo>
                <a:lnTo>
                  <a:pt x="1102309" y="2908132"/>
                </a:lnTo>
                <a:cubicBezTo>
                  <a:pt x="1070503" y="2894680"/>
                  <a:pt x="1048187" y="2863187"/>
                  <a:pt x="1048187" y="2826481"/>
                </a:cubicBezTo>
                <a:lnTo>
                  <a:pt x="1048187" y="2247508"/>
                </a:lnTo>
                <a:cubicBezTo>
                  <a:pt x="1048187" y="2210802"/>
                  <a:pt x="1070503" y="2179309"/>
                  <a:pt x="1102309" y="2165857"/>
                </a:cubicBezTo>
                <a:lnTo>
                  <a:pt x="1118488" y="2162590"/>
                </a:lnTo>
                <a:lnTo>
                  <a:pt x="1118488" y="1993490"/>
                </a:lnTo>
                <a:cubicBezTo>
                  <a:pt x="1118488" y="1988069"/>
                  <a:pt x="1122883" y="1983674"/>
                  <a:pt x="1128304" y="1983674"/>
                </a:cubicBezTo>
                <a:close/>
                <a:moveTo>
                  <a:pt x="909984" y="1982807"/>
                </a:moveTo>
                <a:cubicBezTo>
                  <a:pt x="915405" y="1982807"/>
                  <a:pt x="919800" y="1987202"/>
                  <a:pt x="919800" y="1992623"/>
                </a:cubicBezTo>
                <a:lnTo>
                  <a:pt x="919800" y="2156990"/>
                </a:lnTo>
                <a:lnTo>
                  <a:pt x="944477" y="2161972"/>
                </a:lnTo>
                <a:cubicBezTo>
                  <a:pt x="976282" y="2175424"/>
                  <a:pt x="998599" y="2206917"/>
                  <a:pt x="998599" y="2243623"/>
                </a:cubicBezTo>
                <a:lnTo>
                  <a:pt x="998599" y="2507255"/>
                </a:lnTo>
                <a:cubicBezTo>
                  <a:pt x="998599" y="2543961"/>
                  <a:pt x="976282" y="2575454"/>
                  <a:pt x="944477" y="2588906"/>
                </a:cubicBezTo>
                <a:lnTo>
                  <a:pt x="919800" y="2593888"/>
                </a:lnTo>
                <a:lnTo>
                  <a:pt x="919800" y="2758254"/>
                </a:lnTo>
                <a:cubicBezTo>
                  <a:pt x="919800" y="2763675"/>
                  <a:pt x="915405" y="2768070"/>
                  <a:pt x="909984" y="2768070"/>
                </a:cubicBezTo>
                <a:cubicBezTo>
                  <a:pt x="904563" y="2768070"/>
                  <a:pt x="900168" y="2763675"/>
                  <a:pt x="900168" y="2758254"/>
                </a:cubicBezTo>
                <a:lnTo>
                  <a:pt x="900168" y="2593888"/>
                </a:lnTo>
                <a:lnTo>
                  <a:pt x="875491" y="2588906"/>
                </a:lnTo>
                <a:cubicBezTo>
                  <a:pt x="843685" y="2575454"/>
                  <a:pt x="821369" y="2543961"/>
                  <a:pt x="821369" y="2507255"/>
                </a:cubicBezTo>
                <a:lnTo>
                  <a:pt x="821369" y="2243623"/>
                </a:lnTo>
                <a:cubicBezTo>
                  <a:pt x="821369" y="2206917"/>
                  <a:pt x="843685" y="2175424"/>
                  <a:pt x="875491" y="2161972"/>
                </a:cubicBezTo>
                <a:lnTo>
                  <a:pt x="900168" y="2156990"/>
                </a:lnTo>
                <a:lnTo>
                  <a:pt x="900168" y="1992623"/>
                </a:lnTo>
                <a:cubicBezTo>
                  <a:pt x="900168" y="1987202"/>
                  <a:pt x="904563" y="1982807"/>
                  <a:pt x="909984" y="1982807"/>
                </a:cubicBezTo>
                <a:close/>
                <a:moveTo>
                  <a:pt x="497087" y="1926567"/>
                </a:moveTo>
                <a:cubicBezTo>
                  <a:pt x="502508" y="1926567"/>
                  <a:pt x="506903" y="1930962"/>
                  <a:pt x="506903" y="1936383"/>
                </a:cubicBezTo>
                <a:lnTo>
                  <a:pt x="506903" y="2362503"/>
                </a:lnTo>
                <a:lnTo>
                  <a:pt x="531580" y="2367485"/>
                </a:lnTo>
                <a:cubicBezTo>
                  <a:pt x="563385" y="2380937"/>
                  <a:pt x="585702" y="2412430"/>
                  <a:pt x="585702" y="2449136"/>
                </a:cubicBezTo>
                <a:lnTo>
                  <a:pt x="585702" y="2815710"/>
                </a:lnTo>
                <a:cubicBezTo>
                  <a:pt x="585702" y="2852416"/>
                  <a:pt x="563385" y="2883909"/>
                  <a:pt x="531580" y="2897361"/>
                </a:cubicBezTo>
                <a:lnTo>
                  <a:pt x="506903" y="2902343"/>
                </a:lnTo>
                <a:lnTo>
                  <a:pt x="506903" y="3225522"/>
                </a:lnTo>
                <a:cubicBezTo>
                  <a:pt x="506903" y="3230943"/>
                  <a:pt x="502508" y="3235338"/>
                  <a:pt x="497087" y="3235338"/>
                </a:cubicBezTo>
                <a:cubicBezTo>
                  <a:pt x="491666" y="3235338"/>
                  <a:pt x="487271" y="3230943"/>
                  <a:pt x="487271" y="3225522"/>
                </a:cubicBezTo>
                <a:lnTo>
                  <a:pt x="487271" y="2902343"/>
                </a:lnTo>
                <a:lnTo>
                  <a:pt x="462594" y="2897361"/>
                </a:lnTo>
                <a:cubicBezTo>
                  <a:pt x="430788" y="2883909"/>
                  <a:pt x="408472" y="2852416"/>
                  <a:pt x="408472" y="2815710"/>
                </a:cubicBezTo>
                <a:lnTo>
                  <a:pt x="408472" y="2449136"/>
                </a:lnTo>
                <a:cubicBezTo>
                  <a:pt x="408472" y="2412430"/>
                  <a:pt x="430788" y="2380937"/>
                  <a:pt x="462594" y="2367485"/>
                </a:cubicBezTo>
                <a:lnTo>
                  <a:pt x="487271" y="2362503"/>
                </a:lnTo>
                <a:lnTo>
                  <a:pt x="487271" y="1936383"/>
                </a:lnTo>
                <a:cubicBezTo>
                  <a:pt x="487271" y="1930962"/>
                  <a:pt x="491666" y="1926567"/>
                  <a:pt x="497087" y="1926567"/>
                </a:cubicBezTo>
                <a:close/>
                <a:moveTo>
                  <a:pt x="2606562" y="1886068"/>
                </a:moveTo>
                <a:cubicBezTo>
                  <a:pt x="2611983" y="1886068"/>
                  <a:pt x="2616378" y="1890463"/>
                  <a:pt x="2616378" y="1895884"/>
                </a:cubicBezTo>
                <a:lnTo>
                  <a:pt x="2616378" y="2322005"/>
                </a:lnTo>
                <a:lnTo>
                  <a:pt x="2641055" y="2326987"/>
                </a:lnTo>
                <a:cubicBezTo>
                  <a:pt x="2672860" y="2340439"/>
                  <a:pt x="2695177" y="2371932"/>
                  <a:pt x="2695177" y="2408638"/>
                </a:cubicBezTo>
                <a:lnTo>
                  <a:pt x="2695177" y="2491460"/>
                </a:lnTo>
                <a:cubicBezTo>
                  <a:pt x="2695177" y="2528166"/>
                  <a:pt x="2672860" y="2559659"/>
                  <a:pt x="2641055" y="2573111"/>
                </a:cubicBezTo>
                <a:lnTo>
                  <a:pt x="2616378" y="2578093"/>
                </a:lnTo>
                <a:lnTo>
                  <a:pt x="2616378" y="3185023"/>
                </a:lnTo>
                <a:cubicBezTo>
                  <a:pt x="2616378" y="3190444"/>
                  <a:pt x="2611983" y="3194839"/>
                  <a:pt x="2606562" y="3194839"/>
                </a:cubicBezTo>
                <a:cubicBezTo>
                  <a:pt x="2601141" y="3194839"/>
                  <a:pt x="2596746" y="3190444"/>
                  <a:pt x="2596746" y="3185023"/>
                </a:cubicBezTo>
                <a:lnTo>
                  <a:pt x="2596746" y="2578093"/>
                </a:lnTo>
                <a:lnTo>
                  <a:pt x="2572069" y="2573111"/>
                </a:lnTo>
                <a:cubicBezTo>
                  <a:pt x="2540264" y="2559659"/>
                  <a:pt x="2517947" y="2528166"/>
                  <a:pt x="2517947" y="2491460"/>
                </a:cubicBezTo>
                <a:lnTo>
                  <a:pt x="2517947" y="2408638"/>
                </a:lnTo>
                <a:cubicBezTo>
                  <a:pt x="2517947" y="2371932"/>
                  <a:pt x="2540264" y="2340439"/>
                  <a:pt x="2572069" y="2326987"/>
                </a:cubicBezTo>
                <a:lnTo>
                  <a:pt x="2596746" y="2322005"/>
                </a:lnTo>
                <a:lnTo>
                  <a:pt x="2596746" y="1895884"/>
                </a:lnTo>
                <a:cubicBezTo>
                  <a:pt x="2596746" y="1890463"/>
                  <a:pt x="2601141" y="1886068"/>
                  <a:pt x="2606562" y="1886068"/>
                </a:cubicBezTo>
                <a:close/>
                <a:moveTo>
                  <a:pt x="2840476" y="1806142"/>
                </a:moveTo>
                <a:cubicBezTo>
                  <a:pt x="2845897" y="1806142"/>
                  <a:pt x="2850292" y="1810537"/>
                  <a:pt x="2850292" y="1815958"/>
                </a:cubicBezTo>
                <a:lnTo>
                  <a:pt x="2850292" y="1980325"/>
                </a:lnTo>
                <a:lnTo>
                  <a:pt x="2874969" y="1985307"/>
                </a:lnTo>
                <a:cubicBezTo>
                  <a:pt x="2906774" y="1998759"/>
                  <a:pt x="2929091" y="2030252"/>
                  <a:pt x="2929091" y="2066958"/>
                </a:cubicBezTo>
                <a:lnTo>
                  <a:pt x="2929091" y="2173279"/>
                </a:lnTo>
                <a:cubicBezTo>
                  <a:pt x="2929091" y="2209985"/>
                  <a:pt x="2906774" y="2241478"/>
                  <a:pt x="2874969" y="2254930"/>
                </a:cubicBezTo>
                <a:lnTo>
                  <a:pt x="2850292" y="2259912"/>
                </a:lnTo>
                <a:lnTo>
                  <a:pt x="2850292" y="2581589"/>
                </a:lnTo>
                <a:cubicBezTo>
                  <a:pt x="2850292" y="2587010"/>
                  <a:pt x="2845897" y="2591405"/>
                  <a:pt x="2840476" y="2591405"/>
                </a:cubicBezTo>
                <a:cubicBezTo>
                  <a:pt x="2835055" y="2591405"/>
                  <a:pt x="2830660" y="2587010"/>
                  <a:pt x="2830660" y="2581589"/>
                </a:cubicBezTo>
                <a:lnTo>
                  <a:pt x="2830660" y="2259912"/>
                </a:lnTo>
                <a:lnTo>
                  <a:pt x="2805983" y="2254930"/>
                </a:lnTo>
                <a:cubicBezTo>
                  <a:pt x="2774178" y="2241478"/>
                  <a:pt x="2751861" y="2209985"/>
                  <a:pt x="2751861" y="2173279"/>
                </a:cubicBezTo>
                <a:lnTo>
                  <a:pt x="2751861" y="2066958"/>
                </a:lnTo>
                <a:cubicBezTo>
                  <a:pt x="2751861" y="2030252"/>
                  <a:pt x="2774178" y="1998759"/>
                  <a:pt x="2805983" y="1985307"/>
                </a:cubicBezTo>
                <a:lnTo>
                  <a:pt x="2830660" y="1980325"/>
                </a:lnTo>
                <a:lnTo>
                  <a:pt x="2830660" y="1815958"/>
                </a:lnTo>
                <a:cubicBezTo>
                  <a:pt x="2830660" y="1810537"/>
                  <a:pt x="2835055" y="1806142"/>
                  <a:pt x="2840476" y="1806142"/>
                </a:cubicBezTo>
                <a:close/>
                <a:moveTo>
                  <a:pt x="1992724" y="1794812"/>
                </a:moveTo>
                <a:cubicBezTo>
                  <a:pt x="1998145" y="1794812"/>
                  <a:pt x="2002540" y="1799207"/>
                  <a:pt x="2002540" y="1804628"/>
                </a:cubicBezTo>
                <a:lnTo>
                  <a:pt x="2002540" y="1853399"/>
                </a:lnTo>
                <a:lnTo>
                  <a:pt x="2027217" y="1858381"/>
                </a:lnTo>
                <a:cubicBezTo>
                  <a:pt x="2059022" y="1871833"/>
                  <a:pt x="2081339" y="1903326"/>
                  <a:pt x="2081339" y="1940032"/>
                </a:cubicBezTo>
                <a:lnTo>
                  <a:pt x="2081339" y="2324137"/>
                </a:lnTo>
                <a:cubicBezTo>
                  <a:pt x="2081339" y="2360843"/>
                  <a:pt x="2059022" y="2392336"/>
                  <a:pt x="2027217" y="2405788"/>
                </a:cubicBezTo>
                <a:lnTo>
                  <a:pt x="2002540" y="2410770"/>
                </a:lnTo>
                <a:lnTo>
                  <a:pt x="2002540" y="2570259"/>
                </a:lnTo>
                <a:cubicBezTo>
                  <a:pt x="2002540" y="2575680"/>
                  <a:pt x="1998145" y="2580075"/>
                  <a:pt x="1992724" y="2580075"/>
                </a:cubicBezTo>
                <a:cubicBezTo>
                  <a:pt x="1987303" y="2580075"/>
                  <a:pt x="1982908" y="2575680"/>
                  <a:pt x="1982908" y="2570259"/>
                </a:cubicBezTo>
                <a:lnTo>
                  <a:pt x="1982908" y="2410770"/>
                </a:lnTo>
                <a:lnTo>
                  <a:pt x="1958231" y="2405788"/>
                </a:lnTo>
                <a:cubicBezTo>
                  <a:pt x="1926425" y="2392336"/>
                  <a:pt x="1904109" y="2360843"/>
                  <a:pt x="1904109" y="2324137"/>
                </a:cubicBezTo>
                <a:lnTo>
                  <a:pt x="1904109" y="1940032"/>
                </a:lnTo>
                <a:cubicBezTo>
                  <a:pt x="1904109" y="1903326"/>
                  <a:pt x="1926425" y="1871833"/>
                  <a:pt x="1958231" y="1858381"/>
                </a:cubicBezTo>
                <a:lnTo>
                  <a:pt x="1982908" y="1853399"/>
                </a:lnTo>
                <a:lnTo>
                  <a:pt x="1982908" y="1804628"/>
                </a:lnTo>
                <a:cubicBezTo>
                  <a:pt x="1982908" y="1799207"/>
                  <a:pt x="1987303" y="1794812"/>
                  <a:pt x="1992724" y="1794812"/>
                </a:cubicBezTo>
                <a:close/>
                <a:moveTo>
                  <a:pt x="2403979" y="1390802"/>
                </a:moveTo>
                <a:cubicBezTo>
                  <a:pt x="2409400" y="1390802"/>
                  <a:pt x="2413795" y="1395197"/>
                  <a:pt x="2413795" y="1400618"/>
                </a:cubicBezTo>
                <a:lnTo>
                  <a:pt x="2413795" y="1851600"/>
                </a:lnTo>
                <a:lnTo>
                  <a:pt x="2438472" y="1856582"/>
                </a:lnTo>
                <a:cubicBezTo>
                  <a:pt x="2470277" y="1870034"/>
                  <a:pt x="2492594" y="1901527"/>
                  <a:pt x="2492594" y="1938233"/>
                </a:cubicBezTo>
                <a:lnTo>
                  <a:pt x="2492594" y="2495078"/>
                </a:lnTo>
                <a:cubicBezTo>
                  <a:pt x="2492594" y="2531784"/>
                  <a:pt x="2470277" y="2563277"/>
                  <a:pt x="2438472" y="2576729"/>
                </a:cubicBezTo>
                <a:lnTo>
                  <a:pt x="2413795" y="2581711"/>
                </a:lnTo>
                <a:lnTo>
                  <a:pt x="2413795" y="2764739"/>
                </a:lnTo>
                <a:cubicBezTo>
                  <a:pt x="2413795" y="2770160"/>
                  <a:pt x="2409400" y="2774555"/>
                  <a:pt x="2403979" y="2774555"/>
                </a:cubicBezTo>
                <a:cubicBezTo>
                  <a:pt x="2398558" y="2774555"/>
                  <a:pt x="2394163" y="2770160"/>
                  <a:pt x="2394163" y="2764739"/>
                </a:cubicBezTo>
                <a:lnTo>
                  <a:pt x="2394163" y="2581711"/>
                </a:lnTo>
                <a:lnTo>
                  <a:pt x="2369486" y="2576729"/>
                </a:lnTo>
                <a:cubicBezTo>
                  <a:pt x="2337681" y="2563277"/>
                  <a:pt x="2315364" y="2531784"/>
                  <a:pt x="2315364" y="2495078"/>
                </a:cubicBezTo>
                <a:lnTo>
                  <a:pt x="2315364" y="1938233"/>
                </a:lnTo>
                <a:cubicBezTo>
                  <a:pt x="2315364" y="1901527"/>
                  <a:pt x="2337681" y="1870034"/>
                  <a:pt x="2369486" y="1856582"/>
                </a:cubicBezTo>
                <a:lnTo>
                  <a:pt x="2394163" y="1851600"/>
                </a:lnTo>
                <a:lnTo>
                  <a:pt x="2394163" y="1400618"/>
                </a:lnTo>
                <a:cubicBezTo>
                  <a:pt x="2394163" y="1395197"/>
                  <a:pt x="2398558" y="1390802"/>
                  <a:pt x="2403979" y="1390802"/>
                </a:cubicBezTo>
                <a:close/>
                <a:moveTo>
                  <a:pt x="3254626" y="660517"/>
                </a:moveTo>
                <a:cubicBezTo>
                  <a:pt x="3260047" y="660517"/>
                  <a:pt x="3264442" y="664912"/>
                  <a:pt x="3264442" y="670333"/>
                </a:cubicBezTo>
                <a:lnTo>
                  <a:pt x="3264442" y="834700"/>
                </a:lnTo>
                <a:lnTo>
                  <a:pt x="3289119" y="839682"/>
                </a:lnTo>
                <a:cubicBezTo>
                  <a:pt x="3320924" y="853134"/>
                  <a:pt x="3343241" y="884627"/>
                  <a:pt x="3343241" y="921333"/>
                </a:cubicBezTo>
                <a:lnTo>
                  <a:pt x="3343241" y="1022759"/>
                </a:lnTo>
                <a:cubicBezTo>
                  <a:pt x="3343241" y="1059465"/>
                  <a:pt x="3320924" y="1090958"/>
                  <a:pt x="3289119" y="1104410"/>
                </a:cubicBezTo>
                <a:lnTo>
                  <a:pt x="3264442" y="1109392"/>
                </a:lnTo>
                <a:lnTo>
                  <a:pt x="3264442" y="1435964"/>
                </a:lnTo>
                <a:cubicBezTo>
                  <a:pt x="3264442" y="1441385"/>
                  <a:pt x="3260047" y="1445780"/>
                  <a:pt x="3254626" y="1445780"/>
                </a:cubicBezTo>
                <a:cubicBezTo>
                  <a:pt x="3249205" y="1445780"/>
                  <a:pt x="3244810" y="1441385"/>
                  <a:pt x="3244810" y="1435964"/>
                </a:cubicBezTo>
                <a:lnTo>
                  <a:pt x="3244810" y="1109392"/>
                </a:lnTo>
                <a:lnTo>
                  <a:pt x="3220133" y="1104410"/>
                </a:lnTo>
                <a:cubicBezTo>
                  <a:pt x="3188328" y="1090958"/>
                  <a:pt x="3166011" y="1059465"/>
                  <a:pt x="3166011" y="1022759"/>
                </a:cubicBezTo>
                <a:lnTo>
                  <a:pt x="3166011" y="921333"/>
                </a:lnTo>
                <a:cubicBezTo>
                  <a:pt x="3166011" y="884627"/>
                  <a:pt x="3188328" y="853134"/>
                  <a:pt x="3220133" y="839682"/>
                </a:cubicBezTo>
                <a:lnTo>
                  <a:pt x="3244810" y="834700"/>
                </a:lnTo>
                <a:lnTo>
                  <a:pt x="3244810" y="670333"/>
                </a:lnTo>
                <a:cubicBezTo>
                  <a:pt x="3244810" y="664912"/>
                  <a:pt x="3249205" y="660517"/>
                  <a:pt x="3254626" y="660517"/>
                </a:cubicBezTo>
                <a:close/>
                <a:moveTo>
                  <a:pt x="3458276" y="571537"/>
                </a:moveTo>
                <a:cubicBezTo>
                  <a:pt x="3463697" y="571537"/>
                  <a:pt x="3468092" y="575932"/>
                  <a:pt x="3468092" y="581353"/>
                </a:cubicBezTo>
                <a:lnTo>
                  <a:pt x="3468092" y="1007473"/>
                </a:lnTo>
                <a:lnTo>
                  <a:pt x="3492769" y="1012455"/>
                </a:lnTo>
                <a:cubicBezTo>
                  <a:pt x="3524574" y="1025907"/>
                  <a:pt x="3546891" y="1057400"/>
                  <a:pt x="3546891" y="1094106"/>
                </a:cubicBezTo>
                <a:lnTo>
                  <a:pt x="3546891" y="1357738"/>
                </a:lnTo>
                <a:cubicBezTo>
                  <a:pt x="3546891" y="1394444"/>
                  <a:pt x="3524574" y="1425937"/>
                  <a:pt x="3492769" y="1439389"/>
                </a:cubicBezTo>
                <a:lnTo>
                  <a:pt x="3468092" y="1444371"/>
                </a:lnTo>
                <a:lnTo>
                  <a:pt x="3468092" y="1870492"/>
                </a:lnTo>
                <a:cubicBezTo>
                  <a:pt x="3468092" y="1875913"/>
                  <a:pt x="3463697" y="1880308"/>
                  <a:pt x="3458276" y="1880308"/>
                </a:cubicBezTo>
                <a:cubicBezTo>
                  <a:pt x="3452855" y="1880308"/>
                  <a:pt x="3448460" y="1875913"/>
                  <a:pt x="3448460" y="1870492"/>
                </a:cubicBezTo>
                <a:lnTo>
                  <a:pt x="3448460" y="1444371"/>
                </a:lnTo>
                <a:lnTo>
                  <a:pt x="3423783" y="1439389"/>
                </a:lnTo>
                <a:cubicBezTo>
                  <a:pt x="3391978" y="1425937"/>
                  <a:pt x="3369661" y="1394444"/>
                  <a:pt x="3369661" y="1357738"/>
                </a:cubicBezTo>
                <a:lnTo>
                  <a:pt x="3369661" y="1094106"/>
                </a:lnTo>
                <a:cubicBezTo>
                  <a:pt x="3369661" y="1057400"/>
                  <a:pt x="3391978" y="1025907"/>
                  <a:pt x="3423783" y="1012455"/>
                </a:cubicBezTo>
                <a:lnTo>
                  <a:pt x="3448460" y="1007473"/>
                </a:lnTo>
                <a:lnTo>
                  <a:pt x="3448460" y="581353"/>
                </a:lnTo>
                <a:cubicBezTo>
                  <a:pt x="3448460" y="575932"/>
                  <a:pt x="3452855" y="571537"/>
                  <a:pt x="3458276" y="571537"/>
                </a:cubicBezTo>
                <a:close/>
                <a:moveTo>
                  <a:pt x="4109645" y="336530"/>
                </a:moveTo>
                <a:cubicBezTo>
                  <a:pt x="4115066" y="336530"/>
                  <a:pt x="4119461" y="340925"/>
                  <a:pt x="4119461" y="346346"/>
                </a:cubicBezTo>
                <a:lnTo>
                  <a:pt x="4119461" y="395117"/>
                </a:lnTo>
                <a:lnTo>
                  <a:pt x="4144138" y="400099"/>
                </a:lnTo>
                <a:cubicBezTo>
                  <a:pt x="4175943" y="413551"/>
                  <a:pt x="4198260" y="445044"/>
                  <a:pt x="4198260" y="481750"/>
                </a:cubicBezTo>
                <a:lnTo>
                  <a:pt x="4198260" y="745382"/>
                </a:lnTo>
                <a:cubicBezTo>
                  <a:pt x="4198260" y="782088"/>
                  <a:pt x="4175943" y="813581"/>
                  <a:pt x="4144138" y="827033"/>
                </a:cubicBezTo>
                <a:lnTo>
                  <a:pt x="4119461" y="832015"/>
                </a:lnTo>
                <a:lnTo>
                  <a:pt x="4119461" y="1111977"/>
                </a:lnTo>
                <a:cubicBezTo>
                  <a:pt x="4119461" y="1117398"/>
                  <a:pt x="4115066" y="1121793"/>
                  <a:pt x="4109645" y="1121793"/>
                </a:cubicBezTo>
                <a:cubicBezTo>
                  <a:pt x="4104224" y="1121793"/>
                  <a:pt x="4099829" y="1117398"/>
                  <a:pt x="4099829" y="1111977"/>
                </a:cubicBezTo>
                <a:lnTo>
                  <a:pt x="4099829" y="832015"/>
                </a:lnTo>
                <a:lnTo>
                  <a:pt x="4075152" y="827033"/>
                </a:lnTo>
                <a:cubicBezTo>
                  <a:pt x="4043347" y="813581"/>
                  <a:pt x="4021030" y="782088"/>
                  <a:pt x="4021030" y="745382"/>
                </a:cubicBezTo>
                <a:lnTo>
                  <a:pt x="4021030" y="481750"/>
                </a:lnTo>
                <a:cubicBezTo>
                  <a:pt x="4021030" y="445044"/>
                  <a:pt x="4043347" y="413551"/>
                  <a:pt x="4075152" y="400099"/>
                </a:cubicBezTo>
                <a:lnTo>
                  <a:pt x="4099829" y="395117"/>
                </a:lnTo>
                <a:lnTo>
                  <a:pt x="4099829" y="346346"/>
                </a:lnTo>
                <a:cubicBezTo>
                  <a:pt x="4099829" y="340925"/>
                  <a:pt x="4104224" y="336530"/>
                  <a:pt x="4109645" y="336530"/>
                </a:cubicBezTo>
                <a:close/>
                <a:moveTo>
                  <a:pt x="4332492" y="75971"/>
                </a:moveTo>
                <a:cubicBezTo>
                  <a:pt x="4337913" y="75971"/>
                  <a:pt x="4342308" y="80366"/>
                  <a:pt x="4342308" y="85787"/>
                </a:cubicBezTo>
                <a:lnTo>
                  <a:pt x="4342308" y="536770"/>
                </a:lnTo>
                <a:lnTo>
                  <a:pt x="4366985" y="541752"/>
                </a:lnTo>
                <a:cubicBezTo>
                  <a:pt x="4398790" y="555204"/>
                  <a:pt x="4421107" y="586697"/>
                  <a:pt x="4421107" y="623403"/>
                </a:cubicBezTo>
                <a:lnTo>
                  <a:pt x="4421107" y="881423"/>
                </a:lnTo>
                <a:cubicBezTo>
                  <a:pt x="4421107" y="918129"/>
                  <a:pt x="4398790" y="949622"/>
                  <a:pt x="4366985" y="963074"/>
                </a:cubicBezTo>
                <a:lnTo>
                  <a:pt x="4342308" y="968056"/>
                </a:lnTo>
                <a:lnTo>
                  <a:pt x="4342308" y="1449908"/>
                </a:lnTo>
                <a:cubicBezTo>
                  <a:pt x="4342308" y="1455329"/>
                  <a:pt x="4337913" y="1459724"/>
                  <a:pt x="4332492" y="1459724"/>
                </a:cubicBezTo>
                <a:cubicBezTo>
                  <a:pt x="4327071" y="1459724"/>
                  <a:pt x="4322676" y="1455329"/>
                  <a:pt x="4322676" y="1449908"/>
                </a:cubicBezTo>
                <a:lnTo>
                  <a:pt x="4322676" y="968056"/>
                </a:lnTo>
                <a:lnTo>
                  <a:pt x="4297999" y="963074"/>
                </a:lnTo>
                <a:cubicBezTo>
                  <a:pt x="4266194" y="949622"/>
                  <a:pt x="4243877" y="918129"/>
                  <a:pt x="4243877" y="881423"/>
                </a:cubicBezTo>
                <a:lnTo>
                  <a:pt x="4243877" y="623403"/>
                </a:lnTo>
                <a:cubicBezTo>
                  <a:pt x="4243877" y="586697"/>
                  <a:pt x="4266194" y="555204"/>
                  <a:pt x="4297999" y="541752"/>
                </a:cubicBezTo>
                <a:lnTo>
                  <a:pt x="4322676" y="536770"/>
                </a:lnTo>
                <a:lnTo>
                  <a:pt x="4322676" y="85787"/>
                </a:lnTo>
                <a:cubicBezTo>
                  <a:pt x="4322676" y="80366"/>
                  <a:pt x="4327071" y="75971"/>
                  <a:pt x="4332492" y="75971"/>
                </a:cubicBezTo>
                <a:close/>
                <a:moveTo>
                  <a:pt x="4747323" y="75282"/>
                </a:moveTo>
                <a:cubicBezTo>
                  <a:pt x="4752744" y="75282"/>
                  <a:pt x="4757139" y="79677"/>
                  <a:pt x="4757139" y="85098"/>
                </a:cubicBezTo>
                <a:lnTo>
                  <a:pt x="4757139" y="133870"/>
                </a:lnTo>
                <a:lnTo>
                  <a:pt x="4781816" y="138852"/>
                </a:lnTo>
                <a:cubicBezTo>
                  <a:pt x="4813621" y="152304"/>
                  <a:pt x="4835938" y="183797"/>
                  <a:pt x="4835938" y="220503"/>
                </a:cubicBezTo>
                <a:lnTo>
                  <a:pt x="4835938" y="634233"/>
                </a:lnTo>
                <a:cubicBezTo>
                  <a:pt x="4835938" y="670939"/>
                  <a:pt x="4813621" y="702432"/>
                  <a:pt x="4781816" y="715884"/>
                </a:cubicBezTo>
                <a:lnTo>
                  <a:pt x="4757139" y="720866"/>
                </a:lnTo>
                <a:lnTo>
                  <a:pt x="4757139" y="850729"/>
                </a:lnTo>
                <a:cubicBezTo>
                  <a:pt x="4757139" y="856150"/>
                  <a:pt x="4752744" y="860545"/>
                  <a:pt x="4747323" y="860545"/>
                </a:cubicBezTo>
                <a:cubicBezTo>
                  <a:pt x="4741902" y="860545"/>
                  <a:pt x="4737507" y="856150"/>
                  <a:pt x="4737507" y="850729"/>
                </a:cubicBezTo>
                <a:lnTo>
                  <a:pt x="4737507" y="720866"/>
                </a:lnTo>
                <a:lnTo>
                  <a:pt x="4712830" y="715884"/>
                </a:lnTo>
                <a:cubicBezTo>
                  <a:pt x="4681025" y="702432"/>
                  <a:pt x="4658708" y="670939"/>
                  <a:pt x="4658708" y="634233"/>
                </a:cubicBezTo>
                <a:lnTo>
                  <a:pt x="4658708" y="220503"/>
                </a:lnTo>
                <a:cubicBezTo>
                  <a:pt x="4658708" y="183797"/>
                  <a:pt x="4681025" y="152304"/>
                  <a:pt x="4712830" y="138852"/>
                </a:cubicBezTo>
                <a:lnTo>
                  <a:pt x="4737507" y="133870"/>
                </a:lnTo>
                <a:lnTo>
                  <a:pt x="4737507" y="85098"/>
                </a:lnTo>
                <a:cubicBezTo>
                  <a:pt x="4737507" y="79677"/>
                  <a:pt x="4741902" y="75282"/>
                  <a:pt x="4747323" y="75282"/>
                </a:cubicBezTo>
                <a:close/>
                <a:moveTo>
                  <a:pt x="3905560" y="53233"/>
                </a:moveTo>
                <a:cubicBezTo>
                  <a:pt x="3910981" y="53233"/>
                  <a:pt x="3915376" y="57628"/>
                  <a:pt x="3915376" y="63049"/>
                </a:cubicBezTo>
                <a:lnTo>
                  <a:pt x="3915376" y="489169"/>
                </a:lnTo>
                <a:lnTo>
                  <a:pt x="3940053" y="494151"/>
                </a:lnTo>
                <a:cubicBezTo>
                  <a:pt x="3971858" y="507603"/>
                  <a:pt x="3994175" y="539096"/>
                  <a:pt x="3994175" y="575802"/>
                </a:cubicBezTo>
                <a:lnTo>
                  <a:pt x="3994175" y="839434"/>
                </a:lnTo>
                <a:cubicBezTo>
                  <a:pt x="3994175" y="876140"/>
                  <a:pt x="3971858" y="907633"/>
                  <a:pt x="3940053" y="921085"/>
                </a:cubicBezTo>
                <a:lnTo>
                  <a:pt x="3915376" y="926067"/>
                </a:lnTo>
                <a:lnTo>
                  <a:pt x="3915376" y="1352188"/>
                </a:lnTo>
                <a:cubicBezTo>
                  <a:pt x="3915376" y="1357609"/>
                  <a:pt x="3910981" y="1362004"/>
                  <a:pt x="3905560" y="1362004"/>
                </a:cubicBezTo>
                <a:cubicBezTo>
                  <a:pt x="3900139" y="1362004"/>
                  <a:pt x="3895744" y="1357609"/>
                  <a:pt x="3895744" y="1352188"/>
                </a:cubicBezTo>
                <a:lnTo>
                  <a:pt x="3895744" y="926067"/>
                </a:lnTo>
                <a:lnTo>
                  <a:pt x="3871067" y="921085"/>
                </a:lnTo>
                <a:cubicBezTo>
                  <a:pt x="3839262" y="907633"/>
                  <a:pt x="3816945" y="876140"/>
                  <a:pt x="3816945" y="839434"/>
                </a:cubicBezTo>
                <a:lnTo>
                  <a:pt x="3816945" y="575802"/>
                </a:lnTo>
                <a:cubicBezTo>
                  <a:pt x="3816945" y="539096"/>
                  <a:pt x="3839262" y="507603"/>
                  <a:pt x="3871067" y="494151"/>
                </a:cubicBezTo>
                <a:lnTo>
                  <a:pt x="3895744" y="489169"/>
                </a:lnTo>
                <a:lnTo>
                  <a:pt x="3895744" y="63049"/>
                </a:lnTo>
                <a:cubicBezTo>
                  <a:pt x="3895744" y="57628"/>
                  <a:pt x="3900139" y="53233"/>
                  <a:pt x="3905560" y="53233"/>
                </a:cubicBezTo>
                <a:close/>
                <a:moveTo>
                  <a:pt x="4973990" y="0"/>
                </a:moveTo>
                <a:cubicBezTo>
                  <a:pt x="4979411" y="0"/>
                  <a:pt x="4983806" y="4395"/>
                  <a:pt x="4983806" y="9816"/>
                </a:cubicBezTo>
                <a:lnTo>
                  <a:pt x="4983806" y="58588"/>
                </a:lnTo>
                <a:lnTo>
                  <a:pt x="5008483" y="63570"/>
                </a:lnTo>
                <a:cubicBezTo>
                  <a:pt x="5040288" y="77022"/>
                  <a:pt x="5062605" y="108515"/>
                  <a:pt x="5062605" y="145221"/>
                </a:cubicBezTo>
                <a:lnTo>
                  <a:pt x="5062605" y="408854"/>
                </a:lnTo>
                <a:cubicBezTo>
                  <a:pt x="5062605" y="445560"/>
                  <a:pt x="5040288" y="477053"/>
                  <a:pt x="5008483" y="490505"/>
                </a:cubicBezTo>
                <a:lnTo>
                  <a:pt x="4983806" y="495487"/>
                </a:lnTo>
                <a:lnTo>
                  <a:pt x="4983806" y="775447"/>
                </a:lnTo>
                <a:cubicBezTo>
                  <a:pt x="4983806" y="780868"/>
                  <a:pt x="4979411" y="785263"/>
                  <a:pt x="4973990" y="785263"/>
                </a:cubicBezTo>
                <a:cubicBezTo>
                  <a:pt x="4968569" y="785263"/>
                  <a:pt x="4964174" y="780868"/>
                  <a:pt x="4964174" y="775447"/>
                </a:cubicBezTo>
                <a:lnTo>
                  <a:pt x="4964174" y="495487"/>
                </a:lnTo>
                <a:lnTo>
                  <a:pt x="4939497" y="490505"/>
                </a:lnTo>
                <a:cubicBezTo>
                  <a:pt x="4907692" y="477053"/>
                  <a:pt x="4885375" y="445560"/>
                  <a:pt x="4885375" y="408854"/>
                </a:cubicBezTo>
                <a:lnTo>
                  <a:pt x="4885375" y="145221"/>
                </a:lnTo>
                <a:cubicBezTo>
                  <a:pt x="4885375" y="108515"/>
                  <a:pt x="4907692" y="77022"/>
                  <a:pt x="4939497" y="63570"/>
                </a:cubicBezTo>
                <a:lnTo>
                  <a:pt x="4964174" y="58588"/>
                </a:lnTo>
                <a:lnTo>
                  <a:pt x="4964174" y="9816"/>
                </a:lnTo>
                <a:cubicBezTo>
                  <a:pt x="4964174" y="4395"/>
                  <a:pt x="4968569" y="0"/>
                  <a:pt x="4973990" y="0"/>
                </a:cubicBez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165">
            <a:extLst>
              <a:ext uri="{FF2B5EF4-FFF2-40B4-BE49-F238E27FC236}">
                <a16:creationId xmlns:a16="http://schemas.microsoft.com/office/drawing/2014/main" id="{819FC519-9117-4DDB-9536-45654BEDF614}"/>
              </a:ext>
            </a:extLst>
          </p:cNvPr>
          <p:cNvGrpSpPr/>
          <p:nvPr/>
        </p:nvGrpSpPr>
        <p:grpSpPr>
          <a:xfrm>
            <a:off x="9837196" y="116089"/>
            <a:ext cx="2138176" cy="3091137"/>
            <a:chOff x="605168" y="1966954"/>
            <a:chExt cx="3230663" cy="4670534"/>
          </a:xfrm>
        </p:grpSpPr>
        <p:grpSp>
          <p:nvGrpSpPr>
            <p:cNvPr id="8" name="Group 164">
              <a:extLst>
                <a:ext uri="{FF2B5EF4-FFF2-40B4-BE49-F238E27FC236}">
                  <a16:creationId xmlns:a16="http://schemas.microsoft.com/office/drawing/2014/main" id="{B16A2346-704C-4CEE-84C2-83B24E6F1F7B}"/>
                </a:ext>
              </a:extLst>
            </p:cNvPr>
            <p:cNvGrpSpPr/>
            <p:nvPr/>
          </p:nvGrpSpPr>
          <p:grpSpPr>
            <a:xfrm>
              <a:off x="605168" y="2390472"/>
              <a:ext cx="2470023" cy="2468880"/>
              <a:chOff x="605168" y="2390472"/>
              <a:chExt cx="2470023" cy="2468880"/>
            </a:xfrm>
          </p:grpSpPr>
          <p:sp>
            <p:nvSpPr>
              <p:cNvPr id="10" name="Rounded Rectangle 49">
                <a:extLst>
                  <a:ext uri="{FF2B5EF4-FFF2-40B4-BE49-F238E27FC236}">
                    <a16:creationId xmlns:a16="http://schemas.microsoft.com/office/drawing/2014/main" id="{644D4B15-67D2-44C6-8D5B-E072CDB8B8A0}"/>
                  </a:ext>
                </a:extLst>
              </p:cNvPr>
              <p:cNvSpPr/>
              <p:nvPr/>
            </p:nvSpPr>
            <p:spPr>
              <a:xfrm>
                <a:off x="605168" y="2390472"/>
                <a:ext cx="2470023" cy="2468880"/>
              </a:xfrm>
              <a:prstGeom prst="ellipse">
                <a:avLst/>
              </a:prstGeom>
              <a:gradFill flip="none" rotWithShape="1">
                <a:gsLst>
                  <a:gs pos="0">
                    <a:schemeClr val="accent1"/>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50800" dist="50800" dir="5400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ko-KR" altLang="en-US" sz="2701"/>
              </a:p>
            </p:txBody>
          </p:sp>
          <p:grpSp>
            <p:nvGrpSpPr>
              <p:cNvPr id="11" name="Group 89">
                <a:extLst>
                  <a:ext uri="{FF2B5EF4-FFF2-40B4-BE49-F238E27FC236}">
                    <a16:creationId xmlns:a16="http://schemas.microsoft.com/office/drawing/2014/main" id="{6A9AF042-E95F-41E9-86E7-41B3F92E9847}"/>
                  </a:ext>
                </a:extLst>
              </p:cNvPr>
              <p:cNvGrpSpPr/>
              <p:nvPr/>
            </p:nvGrpSpPr>
            <p:grpSpPr>
              <a:xfrm>
                <a:off x="2156436" y="2516511"/>
                <a:ext cx="188449" cy="1471350"/>
                <a:chOff x="10641180" y="438150"/>
                <a:chExt cx="247650" cy="1828800"/>
              </a:xfrm>
              <a:solidFill>
                <a:schemeClr val="accent6"/>
              </a:solidFill>
            </p:grpSpPr>
            <p:sp>
              <p:nvSpPr>
                <p:cNvPr id="39" name="Rectangle: Rounded Corners 162">
                  <a:extLst>
                    <a:ext uri="{FF2B5EF4-FFF2-40B4-BE49-F238E27FC236}">
                      <a16:creationId xmlns:a16="http://schemas.microsoft.com/office/drawing/2014/main" id="{7F0EFFA3-2F12-4EA8-9929-535A9063839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163">
                  <a:extLst>
                    <a:ext uri="{FF2B5EF4-FFF2-40B4-BE49-F238E27FC236}">
                      <a16:creationId xmlns:a16="http://schemas.microsoft.com/office/drawing/2014/main" id="{075C7D2F-57CD-43C8-9A14-E46E98A5CA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91">
                <a:extLst>
                  <a:ext uri="{FF2B5EF4-FFF2-40B4-BE49-F238E27FC236}">
                    <a16:creationId xmlns:a16="http://schemas.microsoft.com/office/drawing/2014/main" id="{ED0D65F0-BD60-4509-B6C7-23DD1C8D87DB}"/>
                  </a:ext>
                </a:extLst>
              </p:cNvPr>
              <p:cNvGrpSpPr/>
              <p:nvPr/>
            </p:nvGrpSpPr>
            <p:grpSpPr>
              <a:xfrm>
                <a:off x="2836648" y="2729428"/>
                <a:ext cx="188449" cy="868539"/>
                <a:chOff x="10641180" y="362514"/>
                <a:chExt cx="247650" cy="1989158"/>
              </a:xfrm>
            </p:grpSpPr>
            <p:sp>
              <p:nvSpPr>
                <p:cNvPr id="37" name="Rectangle: Rounded Corners 158">
                  <a:extLst>
                    <a:ext uri="{FF2B5EF4-FFF2-40B4-BE49-F238E27FC236}">
                      <a16:creationId xmlns:a16="http://schemas.microsoft.com/office/drawing/2014/main" id="{BF5FEB66-C7DC-406C-8EE5-723C24763938}"/>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159">
                  <a:extLst>
                    <a:ext uri="{FF2B5EF4-FFF2-40B4-BE49-F238E27FC236}">
                      <a16:creationId xmlns:a16="http://schemas.microsoft.com/office/drawing/2014/main" id="{32BD1EF4-926B-4A5B-8C0C-C886957579E2}"/>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94">
                <a:extLst>
                  <a:ext uri="{FF2B5EF4-FFF2-40B4-BE49-F238E27FC236}">
                    <a16:creationId xmlns:a16="http://schemas.microsoft.com/office/drawing/2014/main" id="{58943AD2-5732-42C5-ACEF-EEA80A0806DE}"/>
                  </a:ext>
                </a:extLst>
              </p:cNvPr>
              <p:cNvGrpSpPr/>
              <p:nvPr/>
            </p:nvGrpSpPr>
            <p:grpSpPr>
              <a:xfrm>
                <a:off x="1264785" y="3442745"/>
                <a:ext cx="188449" cy="1391622"/>
                <a:chOff x="10630391" y="1182550"/>
                <a:chExt cx="247650" cy="1828800"/>
              </a:xfrm>
            </p:grpSpPr>
            <p:sp>
              <p:nvSpPr>
                <p:cNvPr id="35" name="Rectangle: Rounded Corners 152">
                  <a:extLst>
                    <a:ext uri="{FF2B5EF4-FFF2-40B4-BE49-F238E27FC236}">
                      <a16:creationId xmlns:a16="http://schemas.microsoft.com/office/drawing/2014/main" id="{D583D2A4-289B-4015-A03E-B4DDD4D08CFD}"/>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153">
                  <a:extLst>
                    <a:ext uri="{FF2B5EF4-FFF2-40B4-BE49-F238E27FC236}">
                      <a16:creationId xmlns:a16="http://schemas.microsoft.com/office/drawing/2014/main" id="{2E6EA04D-B48A-4389-AA12-9BA479FE07CD}"/>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98">
                <a:extLst>
                  <a:ext uri="{FF2B5EF4-FFF2-40B4-BE49-F238E27FC236}">
                    <a16:creationId xmlns:a16="http://schemas.microsoft.com/office/drawing/2014/main" id="{084FCAB1-C24E-4F89-8B4C-A2C411C2B317}"/>
                  </a:ext>
                </a:extLst>
              </p:cNvPr>
              <p:cNvGrpSpPr/>
              <p:nvPr/>
            </p:nvGrpSpPr>
            <p:grpSpPr>
              <a:xfrm>
                <a:off x="809042" y="3146914"/>
                <a:ext cx="188449" cy="1391622"/>
                <a:chOff x="10653055" y="438150"/>
                <a:chExt cx="247650" cy="1828800"/>
              </a:xfrm>
              <a:solidFill>
                <a:schemeClr val="accent6"/>
              </a:solidFill>
            </p:grpSpPr>
            <p:sp>
              <p:nvSpPr>
                <p:cNvPr id="33" name="Rectangle: Rounded Corners 144">
                  <a:extLst>
                    <a:ext uri="{FF2B5EF4-FFF2-40B4-BE49-F238E27FC236}">
                      <a16:creationId xmlns:a16="http://schemas.microsoft.com/office/drawing/2014/main" id="{6526458D-B6F5-4A78-BA91-65FC7D82973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145">
                  <a:extLst>
                    <a:ext uri="{FF2B5EF4-FFF2-40B4-BE49-F238E27FC236}">
                      <a16:creationId xmlns:a16="http://schemas.microsoft.com/office/drawing/2014/main" id="{B4274061-C04F-4DAC-B256-C87FA2C91EC2}"/>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99">
                <a:extLst>
                  <a:ext uri="{FF2B5EF4-FFF2-40B4-BE49-F238E27FC236}">
                    <a16:creationId xmlns:a16="http://schemas.microsoft.com/office/drawing/2014/main" id="{AD618CC1-619A-48EC-887D-4AE2DB15788C}"/>
                  </a:ext>
                </a:extLst>
              </p:cNvPr>
              <p:cNvGrpSpPr/>
              <p:nvPr/>
            </p:nvGrpSpPr>
            <p:grpSpPr>
              <a:xfrm>
                <a:off x="1032147" y="3597967"/>
                <a:ext cx="188449" cy="834973"/>
                <a:chOff x="10641180" y="500718"/>
                <a:chExt cx="247650" cy="1097280"/>
              </a:xfrm>
              <a:solidFill>
                <a:schemeClr val="accent6"/>
              </a:solidFill>
            </p:grpSpPr>
            <p:sp>
              <p:nvSpPr>
                <p:cNvPr id="31" name="Rectangle: Rounded Corners 142">
                  <a:extLst>
                    <a:ext uri="{FF2B5EF4-FFF2-40B4-BE49-F238E27FC236}">
                      <a16:creationId xmlns:a16="http://schemas.microsoft.com/office/drawing/2014/main" id="{BD95836A-EC15-4E4D-875B-482EFA70CD1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143">
                  <a:extLst>
                    <a:ext uri="{FF2B5EF4-FFF2-40B4-BE49-F238E27FC236}">
                      <a16:creationId xmlns:a16="http://schemas.microsoft.com/office/drawing/2014/main" id="{5DB37E7B-676F-49A4-9211-C8864C178A8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08">
                <a:extLst>
                  <a:ext uri="{FF2B5EF4-FFF2-40B4-BE49-F238E27FC236}">
                    <a16:creationId xmlns:a16="http://schemas.microsoft.com/office/drawing/2014/main" id="{A4762823-8855-4673-B42C-398DD03C97CA}"/>
                  </a:ext>
                </a:extLst>
              </p:cNvPr>
              <p:cNvGrpSpPr/>
              <p:nvPr/>
            </p:nvGrpSpPr>
            <p:grpSpPr>
              <a:xfrm>
                <a:off x="1481695" y="3354533"/>
                <a:ext cx="188449" cy="834973"/>
                <a:chOff x="10641180" y="500718"/>
                <a:chExt cx="247650" cy="1097280"/>
              </a:xfrm>
            </p:grpSpPr>
            <p:sp>
              <p:nvSpPr>
                <p:cNvPr id="29" name="Rectangle: Rounded Corners 124">
                  <a:extLst>
                    <a:ext uri="{FF2B5EF4-FFF2-40B4-BE49-F238E27FC236}">
                      <a16:creationId xmlns:a16="http://schemas.microsoft.com/office/drawing/2014/main" id="{CF5C6ED6-1FD2-4C12-BB72-97F4F15FF82E}"/>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125">
                  <a:extLst>
                    <a:ext uri="{FF2B5EF4-FFF2-40B4-BE49-F238E27FC236}">
                      <a16:creationId xmlns:a16="http://schemas.microsoft.com/office/drawing/2014/main" id="{ECDFB5AC-51F6-43CE-9FA4-7E5364648481}"/>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09">
                <a:extLst>
                  <a:ext uri="{FF2B5EF4-FFF2-40B4-BE49-F238E27FC236}">
                    <a16:creationId xmlns:a16="http://schemas.microsoft.com/office/drawing/2014/main" id="{C6B4F444-8A5A-4E29-AA3A-1E687960E821}"/>
                  </a:ext>
                </a:extLst>
              </p:cNvPr>
              <p:cNvGrpSpPr/>
              <p:nvPr/>
            </p:nvGrpSpPr>
            <p:grpSpPr>
              <a:xfrm>
                <a:off x="1719147" y="2946096"/>
                <a:ext cx="188449" cy="834973"/>
                <a:chOff x="10641180" y="500718"/>
                <a:chExt cx="247650" cy="1097280"/>
              </a:xfrm>
            </p:grpSpPr>
            <p:sp>
              <p:nvSpPr>
                <p:cNvPr id="27" name="Rectangle: Rounded Corners 122">
                  <a:extLst>
                    <a:ext uri="{FF2B5EF4-FFF2-40B4-BE49-F238E27FC236}">
                      <a16:creationId xmlns:a16="http://schemas.microsoft.com/office/drawing/2014/main" id="{76E4B35B-7258-4D48-A7FC-827711924F9B}"/>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123">
                  <a:extLst>
                    <a:ext uri="{FF2B5EF4-FFF2-40B4-BE49-F238E27FC236}">
                      <a16:creationId xmlns:a16="http://schemas.microsoft.com/office/drawing/2014/main" id="{82D55CC6-8755-4F4F-A900-A257C7794121}"/>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10">
                <a:extLst>
                  <a:ext uri="{FF2B5EF4-FFF2-40B4-BE49-F238E27FC236}">
                    <a16:creationId xmlns:a16="http://schemas.microsoft.com/office/drawing/2014/main" id="{5E72310A-E9CA-4D97-9162-E1A61BFD3FBC}"/>
                  </a:ext>
                </a:extLst>
              </p:cNvPr>
              <p:cNvGrpSpPr/>
              <p:nvPr/>
            </p:nvGrpSpPr>
            <p:grpSpPr>
              <a:xfrm>
                <a:off x="1943065" y="2729428"/>
                <a:ext cx="188449" cy="834973"/>
                <a:chOff x="10641180" y="500718"/>
                <a:chExt cx="247650" cy="1097280"/>
              </a:xfrm>
              <a:solidFill>
                <a:schemeClr val="accent6"/>
              </a:solidFill>
            </p:grpSpPr>
            <p:sp>
              <p:nvSpPr>
                <p:cNvPr id="25" name="Rectangle: Rounded Corners 120">
                  <a:extLst>
                    <a:ext uri="{FF2B5EF4-FFF2-40B4-BE49-F238E27FC236}">
                      <a16:creationId xmlns:a16="http://schemas.microsoft.com/office/drawing/2014/main" id="{6CE8281A-0FD1-4C97-B943-CBD3CD5D942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121">
                  <a:extLst>
                    <a:ext uri="{FF2B5EF4-FFF2-40B4-BE49-F238E27FC236}">
                      <a16:creationId xmlns:a16="http://schemas.microsoft.com/office/drawing/2014/main" id="{E000CD33-CEC3-420A-B7FF-D95EAF6B587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11">
                <a:extLst>
                  <a:ext uri="{FF2B5EF4-FFF2-40B4-BE49-F238E27FC236}">
                    <a16:creationId xmlns:a16="http://schemas.microsoft.com/office/drawing/2014/main" id="{E0170A36-06D3-474D-AEEB-0BC8C7A34A41}"/>
                  </a:ext>
                </a:extLst>
              </p:cNvPr>
              <p:cNvGrpSpPr/>
              <p:nvPr/>
            </p:nvGrpSpPr>
            <p:grpSpPr>
              <a:xfrm>
                <a:off x="2620565" y="2958143"/>
                <a:ext cx="188449" cy="834973"/>
                <a:chOff x="10641180" y="500718"/>
                <a:chExt cx="247650" cy="1097280"/>
              </a:xfrm>
            </p:grpSpPr>
            <p:sp>
              <p:nvSpPr>
                <p:cNvPr id="23" name="Rectangle: Rounded Corners 118">
                  <a:extLst>
                    <a:ext uri="{FF2B5EF4-FFF2-40B4-BE49-F238E27FC236}">
                      <a16:creationId xmlns:a16="http://schemas.microsoft.com/office/drawing/2014/main" id="{F2FCABD8-C8A0-4BA9-831F-2C4672EC7137}"/>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19">
                  <a:extLst>
                    <a:ext uri="{FF2B5EF4-FFF2-40B4-BE49-F238E27FC236}">
                      <a16:creationId xmlns:a16="http://schemas.microsoft.com/office/drawing/2014/main" id="{7EFC9D04-E19A-43B1-BDF1-A9914C388960}"/>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12">
                <a:extLst>
                  <a:ext uri="{FF2B5EF4-FFF2-40B4-BE49-F238E27FC236}">
                    <a16:creationId xmlns:a16="http://schemas.microsoft.com/office/drawing/2014/main" id="{05C61B9E-8D48-45B9-BF9C-542EF212F5C7}"/>
                  </a:ext>
                </a:extLst>
              </p:cNvPr>
              <p:cNvGrpSpPr/>
              <p:nvPr/>
            </p:nvGrpSpPr>
            <p:grpSpPr>
              <a:xfrm>
                <a:off x="2371844" y="3043129"/>
                <a:ext cx="188449" cy="1391622"/>
                <a:chOff x="10641180" y="438150"/>
                <a:chExt cx="247650" cy="1828800"/>
              </a:xfrm>
            </p:grpSpPr>
            <p:sp>
              <p:nvSpPr>
                <p:cNvPr id="21" name="Rectangle: Rounded Corners 116">
                  <a:extLst>
                    <a:ext uri="{FF2B5EF4-FFF2-40B4-BE49-F238E27FC236}">
                      <a16:creationId xmlns:a16="http://schemas.microsoft.com/office/drawing/2014/main" id="{65E31DB1-8751-405B-8716-2C354FE77E01}"/>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17">
                  <a:extLst>
                    <a:ext uri="{FF2B5EF4-FFF2-40B4-BE49-F238E27FC236}">
                      <a16:creationId xmlns:a16="http://schemas.microsoft.com/office/drawing/2014/main" id="{DDF7B515-97D2-48E8-9ACB-B1FB78753607}"/>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Round Same Side Corner Rectangle 9">
              <a:extLst>
                <a:ext uri="{FF2B5EF4-FFF2-40B4-BE49-F238E27FC236}">
                  <a16:creationId xmlns:a16="http://schemas.microsoft.com/office/drawing/2014/main" id="{A7F26673-6B7F-4E73-9299-1D04A1E55A9D}"/>
                </a:ext>
              </a:extLst>
            </p:cNvPr>
            <p:cNvSpPr/>
            <p:nvPr/>
          </p:nvSpPr>
          <p:spPr>
            <a:xfrm rot="8594075">
              <a:off x="936260" y="1966954"/>
              <a:ext cx="2899571" cy="4670534"/>
            </a:xfrm>
            <a:custGeom>
              <a:avLst/>
              <a:gdLst/>
              <a:ahLst/>
              <a:cxnLst/>
              <a:rect l="l" t="t" r="r" b="b"/>
              <a:pathLst>
                <a:path w="2808349" h="4523596">
                  <a:moveTo>
                    <a:pt x="567373" y="3851649"/>
                  </a:moveTo>
                  <a:cubicBezTo>
                    <a:pt x="971771" y="4313801"/>
                    <a:pt x="1674249" y="4360621"/>
                    <a:pt x="2136401" y="3956223"/>
                  </a:cubicBezTo>
                  <a:cubicBezTo>
                    <a:pt x="2598554" y="3551825"/>
                    <a:pt x="2645373" y="2849347"/>
                    <a:pt x="2240976" y="2387195"/>
                  </a:cubicBezTo>
                  <a:cubicBezTo>
                    <a:pt x="1836578" y="1925042"/>
                    <a:pt x="1134100" y="1878223"/>
                    <a:pt x="671947" y="2282621"/>
                  </a:cubicBezTo>
                  <a:cubicBezTo>
                    <a:pt x="209795" y="2687018"/>
                    <a:pt x="162975" y="3389496"/>
                    <a:pt x="567373" y="3851649"/>
                  </a:cubicBezTo>
                  <a:close/>
                  <a:moveTo>
                    <a:pt x="347455" y="4044083"/>
                  </a:moveTo>
                  <a:cubicBezTo>
                    <a:pt x="-163221" y="3460474"/>
                    <a:pt x="-104097" y="2573380"/>
                    <a:pt x="479512" y="2062703"/>
                  </a:cubicBezTo>
                  <a:cubicBezTo>
                    <a:pt x="688143" y="1880145"/>
                    <a:pt x="935556" y="1770404"/>
                    <a:pt x="1190892" y="1732712"/>
                  </a:cubicBezTo>
                  <a:lnTo>
                    <a:pt x="1190892" y="228600"/>
                  </a:lnTo>
                  <a:cubicBezTo>
                    <a:pt x="1190892" y="102348"/>
                    <a:pt x="1293240" y="0"/>
                    <a:pt x="1419492" y="0"/>
                  </a:cubicBezTo>
                  <a:cubicBezTo>
                    <a:pt x="1545744" y="0"/>
                    <a:pt x="1648092" y="102348"/>
                    <a:pt x="1648092" y="228600"/>
                  </a:cubicBezTo>
                  <a:lnTo>
                    <a:pt x="1648092" y="1737288"/>
                  </a:lnTo>
                  <a:cubicBezTo>
                    <a:pt x="1952641" y="1790115"/>
                    <a:pt x="2241503" y="1944038"/>
                    <a:pt x="2460893" y="2194760"/>
                  </a:cubicBezTo>
                  <a:cubicBezTo>
                    <a:pt x="2971570" y="2778370"/>
                    <a:pt x="2912446" y="3665464"/>
                    <a:pt x="2328836" y="4176140"/>
                  </a:cubicBezTo>
                  <a:cubicBezTo>
                    <a:pt x="1745226" y="4686817"/>
                    <a:pt x="858132" y="4627693"/>
                    <a:pt x="347455" y="4044083"/>
                  </a:cubicBezTo>
                  <a:close/>
                </a:path>
              </a:pathLst>
            </a:custGeom>
            <a:gradFill flip="none" rotWithShape="1">
              <a:gsLst>
                <a:gs pos="0">
                  <a:schemeClr val="bg1">
                    <a:lumMod val="75000"/>
                  </a:schemeClr>
                </a:gs>
                <a:gs pos="100000">
                  <a:schemeClr val="bg1">
                    <a:lumMod val="95000"/>
                  </a:schemeClr>
                </a:gs>
              </a:gsLst>
              <a:lin ang="18900000" scaled="1"/>
              <a:tileRect/>
            </a:gradFill>
            <a:ln>
              <a:gradFill flip="none" rotWithShape="1">
                <a:gsLst>
                  <a:gs pos="0">
                    <a:schemeClr val="bg1"/>
                  </a:gs>
                  <a:gs pos="100000">
                    <a:schemeClr val="bg1">
                      <a:lumMod val="75000"/>
                    </a:schemeClr>
                  </a:gs>
                </a:gsLst>
                <a:lin ang="8100000" scaled="1"/>
                <a:tileRect/>
              </a:gradFill>
            </a:ln>
            <a:effectLst>
              <a:outerShdw blurRad="127000" dist="1270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3" name="عنصر نائب للنص 2"/>
          <p:cNvSpPr>
            <a:spLocks noGrp="1"/>
          </p:cNvSpPr>
          <p:nvPr>
            <p:ph type="body" sz="quarter" idx="10"/>
          </p:nvPr>
        </p:nvSpPr>
        <p:spPr/>
        <p:txBody>
          <a:bodyPr/>
          <a:lstStyle/>
          <a:p>
            <a:r>
              <a:rPr lang="en-US" sz="4400" dirty="0"/>
              <a:t>Time Series Analysis</a:t>
            </a:r>
          </a:p>
        </p:txBody>
      </p:sp>
      <p:sp>
        <p:nvSpPr>
          <p:cNvPr id="4" name="مستطيل 3"/>
          <p:cNvSpPr/>
          <p:nvPr/>
        </p:nvSpPr>
        <p:spPr>
          <a:xfrm>
            <a:off x="837542" y="1623314"/>
            <a:ext cx="10545170" cy="4401205"/>
          </a:xfrm>
          <a:prstGeom prst="rect">
            <a:avLst/>
          </a:prstGeom>
        </p:spPr>
        <p:txBody>
          <a:bodyPr wrap="square">
            <a:spAutoFit/>
          </a:bodyPr>
          <a:lstStyle/>
          <a:p>
            <a:r>
              <a:rPr lang="en-US" sz="2000" b="1" dirty="0"/>
              <a:t>Time series </a:t>
            </a:r>
            <a:r>
              <a:rPr lang="en-US" sz="2000" dirty="0"/>
              <a:t>is a series of data points indexed (or listed or graphed) in time order. </a:t>
            </a:r>
          </a:p>
          <a:p>
            <a:r>
              <a:rPr lang="en-US" sz="2000" dirty="0"/>
              <a:t>Most commonly, time-series data is a sequence of observations stored in time order.</a:t>
            </a:r>
          </a:p>
          <a:p>
            <a:endParaRPr lang="en-US" sz="2000" dirty="0"/>
          </a:p>
          <a:p>
            <a:r>
              <a:rPr lang="en-US" sz="2000" b="1" dirty="0"/>
              <a:t>Time series analysis </a:t>
            </a:r>
            <a:r>
              <a:rPr lang="en-US" sz="2000" dirty="0"/>
              <a:t>is an approach to analyze time series data to extract meaningful characteristics of data and generate other useful insights applied in business situation.</a:t>
            </a:r>
          </a:p>
          <a:p>
            <a:r>
              <a:rPr lang="en-US" sz="2000" dirty="0"/>
              <a:t>Time series analysis helps understand time-based patterns of a set of metric data points which is critical for any business. Techniques of time series forecasting could answer business questions like how much inventory to maintain, how much website traffic do you expect in your e-store to how many products will be sold in the next month  all of these are important time series problems to solve.</a:t>
            </a:r>
          </a:p>
          <a:p>
            <a:endParaRPr lang="en-US" sz="2000" dirty="0"/>
          </a:p>
          <a:p>
            <a:r>
              <a:rPr lang="en-US" sz="2000" dirty="0"/>
              <a:t>As the stock market has two types of clients’ </a:t>
            </a:r>
            <a:r>
              <a:rPr lang="en-US" sz="2000" b="1" dirty="0"/>
              <a:t>investors</a:t>
            </a:r>
            <a:r>
              <a:rPr lang="en-US" sz="2000" dirty="0"/>
              <a:t> and stock </a:t>
            </a:r>
            <a:r>
              <a:rPr lang="en-US" sz="2000" b="1" dirty="0"/>
              <a:t>brokers</a:t>
            </a:r>
            <a:r>
              <a:rPr lang="en-US" sz="2000" dirty="0"/>
              <a:t>, we considered both. So, we have two predictions daily one for the stock brokers and monthly one for the investors. So, we have two models.</a:t>
            </a:r>
          </a:p>
        </p:txBody>
      </p:sp>
    </p:spTree>
    <p:extLst>
      <p:ext uri="{BB962C8B-B14F-4D97-AF65-F5344CB8AC3E}">
        <p14:creationId xmlns:p14="http://schemas.microsoft.com/office/powerpoint/2010/main" val="1781529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dirty="0"/>
              <a:t>Visualizing Close time series data</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41" y="1758498"/>
            <a:ext cx="10885971" cy="4121979"/>
          </a:xfrm>
          <a:prstGeom prst="rect">
            <a:avLst/>
          </a:prstGeom>
        </p:spPr>
      </p:pic>
    </p:spTree>
    <p:extLst>
      <p:ext uri="{BB962C8B-B14F-4D97-AF65-F5344CB8AC3E}">
        <p14:creationId xmlns:p14="http://schemas.microsoft.com/office/powerpoint/2010/main" val="871073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dirty="0"/>
              <a:t>ARIMA Model</a:t>
            </a:r>
          </a:p>
        </p:txBody>
      </p:sp>
      <p:sp>
        <p:nvSpPr>
          <p:cNvPr id="4" name="مستطيل 3"/>
          <p:cNvSpPr/>
          <p:nvPr/>
        </p:nvSpPr>
        <p:spPr>
          <a:xfrm>
            <a:off x="651023" y="1251216"/>
            <a:ext cx="10918208" cy="5355312"/>
          </a:xfrm>
          <a:prstGeom prst="rect">
            <a:avLst/>
          </a:prstGeom>
        </p:spPr>
        <p:txBody>
          <a:bodyPr wrap="square">
            <a:spAutoFit/>
          </a:bodyPr>
          <a:lstStyle/>
          <a:p>
            <a:r>
              <a:rPr lang="en-US" dirty="0"/>
              <a:t>ARIMA stands for Auto Regressive Integrated Moving Average.</a:t>
            </a:r>
          </a:p>
          <a:p>
            <a:r>
              <a:rPr lang="en-US" b="1" dirty="0"/>
              <a:t>The </a:t>
            </a:r>
            <a:r>
              <a:rPr lang="en-US" b="1" dirty="0" err="1"/>
              <a:t>AutoRegressive</a:t>
            </a:r>
            <a:r>
              <a:rPr lang="en-US" b="1" dirty="0"/>
              <a:t> (AR) model </a:t>
            </a:r>
          </a:p>
          <a:p>
            <a:r>
              <a:rPr lang="en-US" dirty="0"/>
              <a:t>specifies that the output variable depends linearity on its own previous values.</a:t>
            </a:r>
          </a:p>
          <a:p>
            <a:r>
              <a:rPr lang="en-US" b="1" dirty="0" err="1">
                <a:solidFill>
                  <a:schemeClr val="accent2"/>
                </a:solidFill>
              </a:rPr>
              <a:t>Yt</a:t>
            </a:r>
            <a:r>
              <a:rPr lang="en-US" b="1" dirty="0">
                <a:solidFill>
                  <a:schemeClr val="accent2"/>
                </a:solidFill>
              </a:rPr>
              <a:t> = β0 + β1 Yt-1 + β2 Yt-2 + .. + β</a:t>
            </a:r>
            <a:r>
              <a:rPr lang="en-US" b="1" dirty="0" err="1">
                <a:solidFill>
                  <a:schemeClr val="accent2"/>
                </a:solidFill>
              </a:rPr>
              <a:t>pYt</a:t>
            </a:r>
            <a:r>
              <a:rPr lang="en-US" b="1" dirty="0">
                <a:solidFill>
                  <a:schemeClr val="accent2"/>
                </a:solidFill>
              </a:rPr>
              <a:t>-p</a:t>
            </a:r>
          </a:p>
          <a:p>
            <a:r>
              <a:rPr lang="en-US" dirty="0"/>
              <a:t>AR(p) indicates an autoregressive model of order p.</a:t>
            </a:r>
          </a:p>
          <a:p>
            <a:r>
              <a:rPr lang="en-US" dirty="0"/>
              <a:t>P is the parameter that determine the dependency of the model on the previous terms.</a:t>
            </a:r>
          </a:p>
          <a:p>
            <a:endParaRPr lang="en-US" dirty="0"/>
          </a:p>
          <a:p>
            <a:r>
              <a:rPr lang="en-US" b="1" dirty="0"/>
              <a:t>Moving average Model </a:t>
            </a:r>
          </a:p>
          <a:p>
            <a:r>
              <a:rPr lang="en-US" dirty="0"/>
              <a:t>In statistics, a moving average (rolling average or running average) is a calculation to analyze data points by creating a series of averages of different subsets of the full data set. It is also called a moving mean (MM) or rolling mean</a:t>
            </a:r>
          </a:p>
          <a:p>
            <a:endParaRPr lang="en-US" dirty="0"/>
          </a:p>
          <a:p>
            <a:r>
              <a:rPr lang="en-US" dirty="0"/>
              <a:t>ARIMA is a combination of </a:t>
            </a:r>
            <a:r>
              <a:rPr lang="en-US" b="1" dirty="0"/>
              <a:t>Auto Regression Model </a:t>
            </a:r>
            <a:r>
              <a:rPr lang="en-US" dirty="0"/>
              <a:t>and </a:t>
            </a:r>
            <a:r>
              <a:rPr lang="en-US" b="1" dirty="0"/>
              <a:t>moving Average </a:t>
            </a:r>
            <a:r>
              <a:rPr lang="en-US" dirty="0"/>
              <a:t>Model with </a:t>
            </a:r>
            <a:r>
              <a:rPr lang="en-US" b="1" dirty="0"/>
              <a:t>difference</a:t>
            </a:r>
            <a:r>
              <a:rPr lang="en-US" dirty="0"/>
              <a:t> to make data stationary. </a:t>
            </a:r>
          </a:p>
          <a:p>
            <a:r>
              <a:rPr lang="en-US" dirty="0"/>
              <a:t>The parameters of the ARIMA model are defined as follows:</a:t>
            </a:r>
          </a:p>
          <a:p>
            <a:r>
              <a:rPr lang="en-US" dirty="0">
                <a:solidFill>
                  <a:schemeClr val="accent2"/>
                </a:solidFill>
              </a:rPr>
              <a:t>• </a:t>
            </a:r>
            <a:r>
              <a:rPr lang="en-US" b="1" dirty="0">
                <a:solidFill>
                  <a:schemeClr val="accent2"/>
                </a:solidFill>
              </a:rPr>
              <a:t>p</a:t>
            </a:r>
            <a:r>
              <a:rPr lang="en-US" dirty="0">
                <a:solidFill>
                  <a:schemeClr val="accent2"/>
                </a:solidFill>
              </a:rPr>
              <a:t> </a:t>
            </a:r>
            <a:r>
              <a:rPr lang="en-US" dirty="0"/>
              <a:t>is the number of autoregressive terms(AR Model)</a:t>
            </a:r>
          </a:p>
          <a:p>
            <a:r>
              <a:rPr lang="en-US" dirty="0">
                <a:solidFill>
                  <a:schemeClr val="accent2"/>
                </a:solidFill>
              </a:rPr>
              <a:t>• </a:t>
            </a:r>
            <a:r>
              <a:rPr lang="en-US" b="1" dirty="0">
                <a:solidFill>
                  <a:schemeClr val="accent2"/>
                </a:solidFill>
              </a:rPr>
              <a:t>q</a:t>
            </a:r>
            <a:r>
              <a:rPr lang="en-US" dirty="0">
                <a:solidFill>
                  <a:schemeClr val="accent2"/>
                </a:solidFill>
              </a:rPr>
              <a:t> </a:t>
            </a:r>
            <a:r>
              <a:rPr lang="en-US" dirty="0"/>
              <a:t>is the number of lagged forecast errors in the prediction equation(MA Model)</a:t>
            </a:r>
          </a:p>
          <a:p>
            <a:r>
              <a:rPr lang="en-US" dirty="0">
                <a:solidFill>
                  <a:schemeClr val="accent2"/>
                </a:solidFill>
              </a:rPr>
              <a:t>• </a:t>
            </a:r>
            <a:r>
              <a:rPr lang="en-US" b="1" dirty="0">
                <a:solidFill>
                  <a:schemeClr val="accent2"/>
                </a:solidFill>
              </a:rPr>
              <a:t>d</a:t>
            </a:r>
            <a:r>
              <a:rPr lang="en-US" dirty="0">
                <a:solidFill>
                  <a:schemeClr val="accent2"/>
                </a:solidFill>
              </a:rPr>
              <a:t> </a:t>
            </a:r>
            <a:r>
              <a:rPr lang="en-US" dirty="0"/>
              <a:t>is the number of </a:t>
            </a:r>
            <a:r>
              <a:rPr lang="en-US" dirty="0" err="1"/>
              <a:t>nonseasonal</a:t>
            </a:r>
            <a:r>
              <a:rPr lang="en-US" dirty="0"/>
              <a:t> differences needed for stationarity(Integration level)</a:t>
            </a:r>
          </a:p>
          <a:p>
            <a:endParaRPr lang="en-US" dirty="0"/>
          </a:p>
        </p:txBody>
      </p:sp>
    </p:spTree>
    <p:extLst>
      <p:ext uri="{BB962C8B-B14F-4D97-AF65-F5344CB8AC3E}">
        <p14:creationId xmlns:p14="http://schemas.microsoft.com/office/powerpoint/2010/main" val="352661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535836" y="391274"/>
            <a:ext cx="11068076" cy="2862322"/>
          </a:xfrm>
          <a:prstGeom prst="rect">
            <a:avLst/>
          </a:prstGeom>
        </p:spPr>
        <p:txBody>
          <a:bodyPr wrap="square">
            <a:spAutoFit/>
          </a:bodyPr>
          <a:lstStyle/>
          <a:p>
            <a:r>
              <a:rPr lang="en-US" dirty="0">
                <a:solidFill>
                  <a:schemeClr val="bg1"/>
                </a:solidFill>
              </a:rPr>
              <a:t>Prediction of stocks is generally believed to be a very difficult task. In fact, stock market price prediction is very fluctuating in nature. They depend on various factors like the previous stock prices, current market trends, financial news, competitor’s performance etc.</a:t>
            </a:r>
          </a:p>
          <a:p>
            <a:endParaRPr lang="en-US" dirty="0">
              <a:solidFill>
                <a:schemeClr val="bg1"/>
              </a:solidFill>
            </a:endParaRPr>
          </a:p>
          <a:p>
            <a:r>
              <a:rPr lang="en-US" dirty="0">
                <a:solidFill>
                  <a:schemeClr val="bg1"/>
                </a:solidFill>
              </a:rPr>
              <a:t>For successful investment, many investors are interested in knowing about the future situation of the market. Effective prediction systems indirectly help traders by providing supportive information such as the future market direction. Data mining techniques are effective for forecasting future by applying various algorithms to data.</a:t>
            </a:r>
          </a:p>
          <a:p>
            <a:endParaRPr lang="en-US" dirty="0">
              <a:solidFill>
                <a:schemeClr val="bg1"/>
              </a:solidFill>
            </a:endParaRPr>
          </a:p>
          <a:p>
            <a:endParaRPr lang="en-US" dirty="0">
              <a:solidFill>
                <a:schemeClr val="bg1"/>
              </a:solidFill>
            </a:endParaRPr>
          </a:p>
        </p:txBody>
      </p:sp>
      <p:sp>
        <p:nvSpPr>
          <p:cNvPr id="4" name="مستطيل 3"/>
          <p:cNvSpPr/>
          <p:nvPr/>
        </p:nvSpPr>
        <p:spPr>
          <a:xfrm>
            <a:off x="6058095" y="3072413"/>
            <a:ext cx="5638605" cy="923330"/>
          </a:xfrm>
          <a:prstGeom prst="rect">
            <a:avLst/>
          </a:prstGeom>
        </p:spPr>
        <p:txBody>
          <a:bodyPr wrap="square">
            <a:spAutoFit/>
          </a:bodyPr>
          <a:lstStyle/>
          <a:p>
            <a:r>
              <a:rPr lang="en-US" dirty="0">
                <a:solidFill>
                  <a:schemeClr val="bg1"/>
                </a:solidFill>
              </a:rPr>
              <a:t>Financial data of stock market is of complex nature, which makes it difficult to predict or forecast the stock market behavior. </a:t>
            </a:r>
          </a:p>
        </p:txBody>
      </p:sp>
    </p:spTree>
    <p:extLst>
      <p:ext uri="{BB962C8B-B14F-4D97-AF65-F5344CB8AC3E}">
        <p14:creationId xmlns:p14="http://schemas.microsoft.com/office/powerpoint/2010/main" val="761888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dirty="0"/>
              <a:t>Validating forecasts</a:t>
            </a:r>
          </a:p>
        </p:txBody>
      </p:sp>
      <p:pic>
        <p:nvPicPr>
          <p:cNvPr id="6" name="صورة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756" y="1736723"/>
            <a:ext cx="9636569" cy="4696558"/>
          </a:xfrm>
          <a:prstGeom prst="rect">
            <a:avLst/>
          </a:prstGeom>
        </p:spPr>
      </p:pic>
      <p:sp>
        <p:nvSpPr>
          <p:cNvPr id="7" name="مستطيل 6"/>
          <p:cNvSpPr/>
          <p:nvPr/>
        </p:nvSpPr>
        <p:spPr>
          <a:xfrm>
            <a:off x="495299" y="1159292"/>
            <a:ext cx="11201401" cy="646331"/>
          </a:xfrm>
          <a:prstGeom prst="rect">
            <a:avLst/>
          </a:prstGeom>
        </p:spPr>
        <p:txBody>
          <a:bodyPr wrap="square">
            <a:spAutoFit/>
          </a:bodyPr>
          <a:lstStyle/>
          <a:p>
            <a:r>
              <a:rPr lang="en-US" dirty="0"/>
              <a:t>To help us understand the accuracy of our forecasts, we compare predicted Close to real close price of the time series</a:t>
            </a:r>
          </a:p>
        </p:txBody>
      </p:sp>
    </p:spTree>
    <p:extLst>
      <p:ext uri="{BB962C8B-B14F-4D97-AF65-F5344CB8AC3E}">
        <p14:creationId xmlns:p14="http://schemas.microsoft.com/office/powerpoint/2010/main" val="739809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dirty="0"/>
              <a:t>Producing and visualizing forecasts</a:t>
            </a:r>
          </a:p>
        </p:txBody>
      </p:sp>
      <p:pic>
        <p:nvPicPr>
          <p:cNvPr id="4" name="عنصر نائب للمحتوى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25" y="1340603"/>
            <a:ext cx="10283718" cy="4951017"/>
          </a:xfrm>
          <a:prstGeom prst="rect">
            <a:avLst/>
          </a:prstGeom>
        </p:spPr>
      </p:pic>
    </p:spTree>
    <p:extLst>
      <p:ext uri="{BB962C8B-B14F-4D97-AF65-F5344CB8AC3E}">
        <p14:creationId xmlns:p14="http://schemas.microsoft.com/office/powerpoint/2010/main" val="2764328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dirty="0" err="1"/>
              <a:t>FBprophet</a:t>
            </a:r>
            <a:r>
              <a:rPr lang="en-US" dirty="0"/>
              <a:t> Model </a:t>
            </a:r>
          </a:p>
        </p:txBody>
      </p:sp>
      <p:sp>
        <p:nvSpPr>
          <p:cNvPr id="4" name="مستطيل 3"/>
          <p:cNvSpPr/>
          <p:nvPr/>
        </p:nvSpPr>
        <p:spPr>
          <a:xfrm>
            <a:off x="1014483" y="1204752"/>
            <a:ext cx="10367750" cy="5355312"/>
          </a:xfrm>
          <a:prstGeom prst="rect">
            <a:avLst/>
          </a:prstGeom>
        </p:spPr>
        <p:txBody>
          <a:bodyPr wrap="square">
            <a:spAutoFit/>
          </a:bodyPr>
          <a:lstStyle/>
          <a:p>
            <a:r>
              <a:rPr lang="en-US" b="1" dirty="0" err="1"/>
              <a:t>Fbprophet</a:t>
            </a:r>
            <a:r>
              <a:rPr lang="en-US" dirty="0"/>
              <a:t> is an open source released by Facebook in order to provide some useful guidance for producing forecast at scale. </a:t>
            </a:r>
          </a:p>
          <a:p>
            <a:endParaRPr lang="en-US" dirty="0"/>
          </a:p>
          <a:p>
            <a:r>
              <a:rPr lang="en-US" dirty="0"/>
              <a:t>Prophet is a procedure for forecasting time series data based on an additive model where non-linear trends are fit with yearly, weekly, and daily seasonality, plus holiday effects. </a:t>
            </a:r>
          </a:p>
          <a:p>
            <a:endParaRPr lang="en-US" dirty="0"/>
          </a:p>
          <a:p>
            <a:r>
              <a:rPr lang="en-US" dirty="0" err="1"/>
              <a:t>fbprophet</a:t>
            </a:r>
            <a:r>
              <a:rPr lang="en-US" dirty="0"/>
              <a:t> package in Python or R can help us look deeper into the hidden cycles in stock market.</a:t>
            </a:r>
          </a:p>
          <a:p>
            <a:endParaRPr lang="en-US" dirty="0"/>
          </a:p>
          <a:p>
            <a:r>
              <a:rPr lang="en-US" dirty="0"/>
              <a:t>The Prophet uses a decomposable time series model with three main model components: trend, seasonality, and holidays. They are combined in the following equation:</a:t>
            </a:r>
          </a:p>
          <a:p>
            <a:r>
              <a:rPr lang="en-US" b="1" dirty="0">
                <a:solidFill>
                  <a:schemeClr val="accent2"/>
                </a:solidFill>
              </a:rPr>
              <a:t>y(t)= g(t) + s(t) + h(t) + </a:t>
            </a:r>
            <a:r>
              <a:rPr lang="en-US" b="1" dirty="0" err="1">
                <a:solidFill>
                  <a:schemeClr val="accent2"/>
                </a:solidFill>
              </a:rPr>
              <a:t>εt</a:t>
            </a:r>
            <a:endParaRPr lang="en-US" b="1" dirty="0">
              <a:solidFill>
                <a:schemeClr val="accent2"/>
              </a:solidFill>
            </a:endParaRPr>
          </a:p>
          <a:p>
            <a:endParaRPr lang="en-US" dirty="0">
              <a:solidFill>
                <a:schemeClr val="accent2"/>
              </a:solidFill>
            </a:endParaRPr>
          </a:p>
          <a:p>
            <a:r>
              <a:rPr lang="en-US" b="1" dirty="0">
                <a:solidFill>
                  <a:schemeClr val="accent2"/>
                </a:solidFill>
              </a:rPr>
              <a:t>• g(t): </a:t>
            </a:r>
            <a:r>
              <a:rPr lang="en-US" dirty="0"/>
              <a:t>piecewise linear or logistic growth curve for modeling non-periodic changes in time series.</a:t>
            </a:r>
          </a:p>
          <a:p>
            <a:r>
              <a:rPr lang="en-US" b="1" dirty="0">
                <a:solidFill>
                  <a:schemeClr val="accent2"/>
                </a:solidFill>
              </a:rPr>
              <a:t>• s(t): </a:t>
            </a:r>
            <a:r>
              <a:rPr lang="en-US" dirty="0"/>
              <a:t>periodic changes (e.g. weekly/yearly seasonality).</a:t>
            </a:r>
          </a:p>
          <a:p>
            <a:r>
              <a:rPr lang="en-US" b="1" dirty="0">
                <a:solidFill>
                  <a:schemeClr val="accent2"/>
                </a:solidFill>
              </a:rPr>
              <a:t>• h(t): </a:t>
            </a:r>
            <a:r>
              <a:rPr lang="en-US" dirty="0"/>
              <a:t>effects of holidays (user provided) with irregular schedules.</a:t>
            </a:r>
          </a:p>
          <a:p>
            <a:r>
              <a:rPr lang="en-US" b="1" dirty="0">
                <a:solidFill>
                  <a:schemeClr val="accent2"/>
                </a:solidFill>
              </a:rPr>
              <a:t>• </a:t>
            </a:r>
            <a:r>
              <a:rPr lang="en-US" b="1" dirty="0" err="1">
                <a:solidFill>
                  <a:schemeClr val="accent2"/>
                </a:solidFill>
              </a:rPr>
              <a:t>εt</a:t>
            </a:r>
            <a:r>
              <a:rPr lang="en-US" b="1" dirty="0">
                <a:solidFill>
                  <a:schemeClr val="accent2"/>
                </a:solidFill>
              </a:rPr>
              <a:t>: </a:t>
            </a:r>
            <a:r>
              <a:rPr lang="en-US" dirty="0"/>
              <a:t>error term accounts for any unusual changes not accommodated by the model.</a:t>
            </a:r>
          </a:p>
          <a:p>
            <a:endParaRPr lang="en-US" dirty="0"/>
          </a:p>
          <a:p>
            <a:r>
              <a:rPr lang="en-US" dirty="0"/>
              <a:t>The important idea in Prophet is that by doing a better job of fitting the trend component very flexibly, we more accurately model seasonality and the result is a more accurate forecast</a:t>
            </a:r>
          </a:p>
        </p:txBody>
      </p:sp>
    </p:spTree>
    <p:extLst>
      <p:ext uri="{BB962C8B-B14F-4D97-AF65-F5344CB8AC3E}">
        <p14:creationId xmlns:p14="http://schemas.microsoft.com/office/powerpoint/2010/main" val="206760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r>
              <a:rPr lang="en-US" sz="3900" b="1" dirty="0">
                <a:solidFill>
                  <a:schemeClr val="accent2"/>
                </a:solidFill>
              </a:rPr>
              <a:t>Apple stock price from 2014/10/10 to 2019/2/15</a:t>
            </a:r>
          </a:p>
        </p:txBody>
      </p:sp>
      <p:pic>
        <p:nvPicPr>
          <p:cNvPr id="4" name="صورة 3"/>
          <p:cNvPicPr>
            <a:picLocks noChangeAspect="1"/>
          </p:cNvPicPr>
          <p:nvPr/>
        </p:nvPicPr>
        <p:blipFill rotWithShape="1">
          <a:blip r:embed="rId2">
            <a:extLst>
              <a:ext uri="{28A0092B-C50C-407E-A947-70E740481C1C}">
                <a14:useLocalDpi xmlns:a14="http://schemas.microsoft.com/office/drawing/2010/main" val="0"/>
              </a:ext>
            </a:extLst>
          </a:blip>
          <a:srcRect l="1215" t="6054" r="1820"/>
          <a:stretch/>
        </p:blipFill>
        <p:spPr>
          <a:xfrm>
            <a:off x="495299" y="1551816"/>
            <a:ext cx="11201401" cy="4252102"/>
          </a:xfrm>
          <a:prstGeom prst="rect">
            <a:avLst/>
          </a:prstGeom>
        </p:spPr>
      </p:pic>
    </p:spTree>
    <p:extLst>
      <p:ext uri="{BB962C8B-B14F-4D97-AF65-F5344CB8AC3E}">
        <p14:creationId xmlns:p14="http://schemas.microsoft.com/office/powerpoint/2010/main" val="3904093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ستطيل 6"/>
          <p:cNvSpPr/>
          <p:nvPr/>
        </p:nvSpPr>
        <p:spPr>
          <a:xfrm>
            <a:off x="665116" y="940010"/>
            <a:ext cx="10894538" cy="646331"/>
          </a:xfrm>
          <a:prstGeom prst="rect">
            <a:avLst/>
          </a:prstGeom>
        </p:spPr>
        <p:txBody>
          <a:bodyPr wrap="square">
            <a:spAutoFit/>
          </a:bodyPr>
          <a:lstStyle/>
          <a:p>
            <a:r>
              <a:rPr lang="en-US" dirty="0">
                <a:solidFill>
                  <a:srgbClr val="000000"/>
                </a:solidFill>
                <a:ea typeface="Calibri" panose="020F0502020204030204" pitchFamily="34" charset="0"/>
              </a:rPr>
              <a:t>We can also visualize our data according to different components of </a:t>
            </a:r>
            <a:r>
              <a:rPr lang="en-US" dirty="0" err="1">
                <a:solidFill>
                  <a:srgbClr val="000000"/>
                </a:solidFill>
                <a:ea typeface="Calibri" panose="020F0502020204030204" pitchFamily="34" charset="0"/>
              </a:rPr>
              <a:t>FBprophet</a:t>
            </a:r>
            <a:r>
              <a:rPr lang="en-US" dirty="0">
                <a:solidFill>
                  <a:srgbClr val="000000"/>
                </a:solidFill>
                <a:ea typeface="Calibri" panose="020F0502020204030204" pitchFamily="34" charset="0"/>
              </a:rPr>
              <a:t> model: weekly, yearly, trend and user-defined cycle</a:t>
            </a:r>
            <a:endParaRPr lang="en-US" dirty="0"/>
          </a:p>
        </p:txBody>
      </p:sp>
      <p:pic>
        <p:nvPicPr>
          <p:cNvPr id="10" name="Picture 84"/>
          <p:cNvPicPr/>
          <p:nvPr/>
        </p:nvPicPr>
        <p:blipFill>
          <a:blip r:embed="rId2">
            <a:extLst>
              <a:ext uri="{28A0092B-C50C-407E-A947-70E740481C1C}">
                <a14:useLocalDpi xmlns:a14="http://schemas.microsoft.com/office/drawing/2010/main" val="0"/>
              </a:ext>
            </a:extLst>
          </a:blip>
          <a:stretch>
            <a:fillRect/>
          </a:stretch>
        </p:blipFill>
        <p:spPr>
          <a:xfrm>
            <a:off x="760650" y="1650721"/>
            <a:ext cx="4889523" cy="2664163"/>
          </a:xfrm>
          <a:prstGeom prst="rect">
            <a:avLst/>
          </a:prstGeom>
        </p:spPr>
      </p:pic>
      <p:pic>
        <p:nvPicPr>
          <p:cNvPr id="11" name="Picture 86"/>
          <p:cNvPicPr/>
          <p:nvPr/>
        </p:nvPicPr>
        <p:blipFill rotWithShape="1">
          <a:blip r:embed="rId3">
            <a:extLst>
              <a:ext uri="{28A0092B-C50C-407E-A947-70E740481C1C}">
                <a14:useLocalDpi xmlns:a14="http://schemas.microsoft.com/office/drawing/2010/main" val="0"/>
              </a:ext>
            </a:extLst>
          </a:blip>
          <a:srcRect l="-716"/>
          <a:stretch/>
        </p:blipFill>
        <p:spPr>
          <a:xfrm>
            <a:off x="5963718" y="1951630"/>
            <a:ext cx="5595936" cy="3446382"/>
          </a:xfrm>
          <a:prstGeom prst="rect">
            <a:avLst/>
          </a:prstGeom>
        </p:spPr>
      </p:pic>
      <p:pic>
        <p:nvPicPr>
          <p:cNvPr id="12" name="Picture 85"/>
          <p:cNvPicPr/>
          <p:nvPr/>
        </p:nvPicPr>
        <p:blipFill>
          <a:blip r:embed="rId4">
            <a:extLst>
              <a:ext uri="{28A0092B-C50C-407E-A947-70E740481C1C}">
                <a14:useLocalDpi xmlns:a14="http://schemas.microsoft.com/office/drawing/2010/main" val="0"/>
              </a:ext>
            </a:extLst>
          </a:blip>
          <a:stretch>
            <a:fillRect/>
          </a:stretch>
        </p:blipFill>
        <p:spPr>
          <a:xfrm>
            <a:off x="760651" y="4200243"/>
            <a:ext cx="5218252" cy="2395538"/>
          </a:xfrm>
          <a:prstGeom prst="rect">
            <a:avLst/>
          </a:prstGeom>
        </p:spPr>
      </p:pic>
    </p:spTree>
    <p:extLst>
      <p:ext uri="{BB962C8B-B14F-4D97-AF65-F5344CB8AC3E}">
        <p14:creationId xmlns:p14="http://schemas.microsoft.com/office/powerpoint/2010/main" val="3598508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صر نائب للنص 5"/>
          <p:cNvSpPr>
            <a:spLocks noGrp="1"/>
          </p:cNvSpPr>
          <p:nvPr>
            <p:ph type="body" sz="quarter" idx="10"/>
          </p:nvPr>
        </p:nvSpPr>
        <p:spPr/>
        <p:txBody>
          <a:bodyPr/>
          <a:lstStyle/>
          <a:p>
            <a:r>
              <a:rPr lang="en-US" dirty="0"/>
              <a:t>Model validation</a:t>
            </a:r>
          </a:p>
        </p:txBody>
      </p:sp>
      <p:pic>
        <p:nvPicPr>
          <p:cNvPr id="7" name="Picture 88"/>
          <p:cNvPicPr/>
          <p:nvPr/>
        </p:nvPicPr>
        <p:blipFill rotWithShape="1">
          <a:blip r:embed="rId2">
            <a:extLst>
              <a:ext uri="{28A0092B-C50C-407E-A947-70E740481C1C}">
                <a14:useLocalDpi xmlns:a14="http://schemas.microsoft.com/office/drawing/2010/main" val="0"/>
              </a:ext>
            </a:extLst>
          </a:blip>
          <a:srcRect l="1178" t="2026" r="915"/>
          <a:stretch/>
        </p:blipFill>
        <p:spPr>
          <a:xfrm>
            <a:off x="1362652" y="1788003"/>
            <a:ext cx="9494945" cy="4892920"/>
          </a:xfrm>
          <a:prstGeom prst="rect">
            <a:avLst/>
          </a:prstGeom>
        </p:spPr>
      </p:pic>
      <p:sp>
        <p:nvSpPr>
          <p:cNvPr id="3" name="مستطيل 2"/>
          <p:cNvSpPr/>
          <p:nvPr/>
        </p:nvSpPr>
        <p:spPr>
          <a:xfrm>
            <a:off x="648330" y="1063756"/>
            <a:ext cx="10923591" cy="369332"/>
          </a:xfrm>
          <a:prstGeom prst="rect">
            <a:avLst/>
          </a:prstGeom>
        </p:spPr>
        <p:txBody>
          <a:bodyPr wrap="square">
            <a:spAutoFit/>
          </a:bodyPr>
          <a:lstStyle/>
          <a:p>
            <a:r>
              <a:rPr lang="en-US" dirty="0"/>
              <a:t>In our model we try to use last 12-month data to predict the next 10 days.</a:t>
            </a:r>
          </a:p>
        </p:txBody>
      </p:sp>
    </p:spTree>
    <p:extLst>
      <p:ext uri="{BB962C8B-B14F-4D97-AF65-F5344CB8AC3E}">
        <p14:creationId xmlns:p14="http://schemas.microsoft.com/office/powerpoint/2010/main" val="822675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06</a:t>
            </a:r>
            <a:endParaRPr lang="ko-KR" altLang="en-US" sz="4800" b="1" dirty="0">
              <a:solidFill>
                <a:schemeClr val="bg1"/>
              </a:solidFill>
              <a:cs typeface="Arial" pitchFamily="34" charset="0"/>
            </a:endParaRPr>
          </a:p>
        </p:txBody>
      </p:sp>
      <p:sp>
        <p:nvSpPr>
          <p:cNvPr id="4"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Twitter Sentimental Analysis</a:t>
            </a:r>
          </a:p>
        </p:txBody>
      </p:sp>
    </p:spTree>
    <p:extLst>
      <p:ext uri="{BB962C8B-B14F-4D97-AF65-F5344CB8AC3E}">
        <p14:creationId xmlns:p14="http://schemas.microsoft.com/office/powerpoint/2010/main" val="2228900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083878-C6B0-425A-8220-39D953841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696" y="2420035"/>
            <a:ext cx="5638904" cy="4231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 Placeholder 1"/>
          <p:cNvSpPr>
            <a:spLocks noGrp="1"/>
          </p:cNvSpPr>
          <p:nvPr>
            <p:ph type="body" sz="quarter" idx="10"/>
          </p:nvPr>
        </p:nvSpPr>
        <p:spPr/>
        <p:txBody>
          <a:bodyPr/>
          <a:lstStyle/>
          <a:p>
            <a:r>
              <a:rPr lang="en-US" dirty="0"/>
              <a:t>Introduction</a:t>
            </a:r>
            <a:endParaRPr lang="ar-EG" dirty="0"/>
          </a:p>
        </p:txBody>
      </p:sp>
      <p:sp>
        <p:nvSpPr>
          <p:cNvPr id="3" name="TextBox 2"/>
          <p:cNvSpPr txBox="1"/>
          <p:nvPr/>
        </p:nvSpPr>
        <p:spPr>
          <a:xfrm>
            <a:off x="495300" y="1063756"/>
            <a:ext cx="11201400" cy="1200329"/>
          </a:xfrm>
          <a:prstGeom prst="rect">
            <a:avLst/>
          </a:prstGeom>
          <a:noFill/>
        </p:spPr>
        <p:txBody>
          <a:bodyPr wrap="square" rtlCol="1">
            <a:spAutoFit/>
          </a:bodyPr>
          <a:lstStyle/>
          <a:p>
            <a:r>
              <a:rPr lang="en-US" dirty="0"/>
              <a:t>Sentiment analysis is mining of text which identifies and extracts subjective information and helping a business to understand the social sentiment of their brand, product or service while monitoring online conversations. However, Sentiment Analysis is the most common text classification tool that analyses an incoming message and tells whether the underlying sentiment is positive, negative our neutral.</a:t>
            </a:r>
          </a:p>
        </p:txBody>
      </p:sp>
    </p:spTree>
    <p:extLst>
      <p:ext uri="{BB962C8B-B14F-4D97-AF65-F5344CB8AC3E}">
        <p14:creationId xmlns:p14="http://schemas.microsoft.com/office/powerpoint/2010/main" val="158750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Training Data set</a:t>
            </a:r>
            <a:endParaRPr lang="ar-EG" dirty="0"/>
          </a:p>
        </p:txBody>
      </p:sp>
      <p:sp>
        <p:nvSpPr>
          <p:cNvPr id="4" name="TextBox 3"/>
          <p:cNvSpPr txBox="1"/>
          <p:nvPr/>
        </p:nvSpPr>
        <p:spPr>
          <a:xfrm>
            <a:off x="553156" y="1478844"/>
            <a:ext cx="10453511" cy="1754326"/>
          </a:xfrm>
          <a:prstGeom prst="rect">
            <a:avLst/>
          </a:prstGeom>
          <a:noFill/>
        </p:spPr>
        <p:txBody>
          <a:bodyPr wrap="square" rtlCol="1">
            <a:spAutoFit/>
          </a:bodyPr>
          <a:lstStyle/>
          <a:p>
            <a:r>
              <a:rPr lang="en-US" dirty="0"/>
              <a:t>We used training dataset from sentiment140.com. The dataset comes with prelabeled columns containing one of two binary targets. Zero(0) for Negative sentiment and Four(4) for Positive sentiment. The data is made up of about 1.6 million random tweets with corresponding sentiment labels.</a:t>
            </a:r>
          </a:p>
          <a:p>
            <a:br>
              <a:rPr lang="en-US" dirty="0"/>
            </a:br>
            <a:endParaRPr lang="ar-EG" dirty="0"/>
          </a:p>
        </p:txBody>
      </p:sp>
      <p:pic>
        <p:nvPicPr>
          <p:cNvPr id="3" name="Picture 2">
            <a:extLst>
              <a:ext uri="{FF2B5EF4-FFF2-40B4-BE49-F238E27FC236}">
                <a16:creationId xmlns:a16="http://schemas.microsoft.com/office/drawing/2014/main" id="{DBD68B6A-F24B-400D-B085-AE8FE7862517}"/>
              </a:ext>
            </a:extLst>
          </p:cNvPr>
          <p:cNvPicPr>
            <a:picLocks noChangeAspect="1"/>
          </p:cNvPicPr>
          <p:nvPr/>
        </p:nvPicPr>
        <p:blipFill rotWithShape="1">
          <a:blip r:embed="rId2"/>
          <a:srcRect l="17654" t="38148" r="18769" b="23885"/>
          <a:stretch/>
        </p:blipFill>
        <p:spPr>
          <a:xfrm>
            <a:off x="573825" y="2814477"/>
            <a:ext cx="11072604" cy="3717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9557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Training data pre-processing</a:t>
            </a:r>
            <a:endParaRPr lang="ar-EG" dirty="0"/>
          </a:p>
        </p:txBody>
      </p:sp>
      <p:sp>
        <p:nvSpPr>
          <p:cNvPr id="3" name="TextBox 2"/>
          <p:cNvSpPr txBox="1"/>
          <p:nvPr/>
        </p:nvSpPr>
        <p:spPr>
          <a:xfrm>
            <a:off x="474133" y="1422400"/>
            <a:ext cx="11311467" cy="5078313"/>
          </a:xfrm>
          <a:prstGeom prst="rect">
            <a:avLst/>
          </a:prstGeom>
          <a:noFill/>
        </p:spPr>
        <p:txBody>
          <a:bodyPr wrap="square" rtlCol="1">
            <a:spAutoFit/>
          </a:bodyPr>
          <a:lstStyle/>
          <a:p>
            <a:r>
              <a:rPr lang="en-US" dirty="0"/>
              <a:t>Text pre-processing is important for the sentiment extraction to remove any unnecessary characteristics in the data which would make the final trained model a poor generalizer.</a:t>
            </a:r>
          </a:p>
          <a:p>
            <a:r>
              <a:rPr lang="en-US" dirty="0"/>
              <a:t>Text pre-processing can involve many things like removing unwanted characters like emojis, properly formatting the text to remove extra spaces or any other information in the text that we don't believe would make a great feature for our model</a:t>
            </a:r>
          </a:p>
          <a:p>
            <a:endParaRPr lang="en-US" dirty="0"/>
          </a:p>
          <a:p>
            <a:r>
              <a:rPr lang="en-US" dirty="0"/>
              <a:t>Pre-processing steps:</a:t>
            </a:r>
          </a:p>
          <a:p>
            <a:pPr marL="742894" lvl="1" indent="-285750">
              <a:buFont typeface="Arial" panose="020B0604020202020204" pitchFamily="34" charset="0"/>
              <a:buChar char="•"/>
            </a:pPr>
            <a:r>
              <a:rPr lang="en-US" dirty="0"/>
              <a:t>Convert @username to AT_USER.</a:t>
            </a:r>
          </a:p>
          <a:p>
            <a:pPr marL="742894" lvl="1" indent="-285750">
              <a:buFont typeface="Arial" panose="020B0604020202020204" pitchFamily="34" charset="0"/>
              <a:buChar char="•"/>
            </a:pPr>
            <a:r>
              <a:rPr lang="en-US" dirty="0"/>
              <a:t>HTML special entities (e.g. &amp; amp;).</a:t>
            </a:r>
          </a:p>
          <a:p>
            <a:pPr marL="742894" lvl="1" indent="-285750">
              <a:buFont typeface="Arial" panose="020B0604020202020204" pitchFamily="34" charset="0"/>
              <a:buChar char="•"/>
            </a:pPr>
            <a:r>
              <a:rPr lang="en-US" dirty="0"/>
              <a:t>Remove tickers.</a:t>
            </a:r>
            <a:endParaRPr lang="en-US" sz="1400" dirty="0"/>
          </a:p>
          <a:p>
            <a:pPr marL="742894" lvl="1" indent="-285750">
              <a:buFont typeface="Arial" panose="020B0604020202020204" pitchFamily="34" charset="0"/>
              <a:buChar char="•"/>
            </a:pPr>
            <a:r>
              <a:rPr lang="en-US" dirty="0"/>
              <a:t>Make all the text in lower case.</a:t>
            </a:r>
            <a:endParaRPr lang="en-US" sz="1400" dirty="0"/>
          </a:p>
          <a:p>
            <a:pPr marL="742894" lvl="1" indent="-285750">
              <a:buFont typeface="Arial" panose="020B0604020202020204" pitchFamily="34" charset="0"/>
              <a:buChar char="•"/>
            </a:pPr>
            <a:r>
              <a:rPr lang="en-US" dirty="0"/>
              <a:t>Remove hyperlinks.</a:t>
            </a:r>
            <a:endParaRPr lang="en-US" sz="1400" dirty="0"/>
          </a:p>
          <a:p>
            <a:pPr marL="742894" lvl="1" indent="-285750">
              <a:buFont typeface="Arial" panose="020B0604020202020204" pitchFamily="34" charset="0"/>
              <a:buChar char="•"/>
            </a:pPr>
            <a:r>
              <a:rPr lang="en-US" dirty="0"/>
              <a:t>Remove hashtags.</a:t>
            </a:r>
            <a:endParaRPr lang="en-US" sz="1400" dirty="0"/>
          </a:p>
          <a:p>
            <a:pPr marL="742894" lvl="1" indent="-285750">
              <a:buFont typeface="Arial" panose="020B0604020202020204" pitchFamily="34" charset="0"/>
              <a:buChar char="•"/>
            </a:pPr>
            <a:r>
              <a:rPr lang="en-US" dirty="0"/>
              <a:t>Remove Punctuation and split 's, 't, 've with a space for filter.</a:t>
            </a:r>
          </a:p>
          <a:p>
            <a:pPr marL="742894" lvl="1" indent="-285750">
              <a:buFont typeface="Arial" panose="020B0604020202020204" pitchFamily="34" charset="0"/>
              <a:buChar char="•"/>
            </a:pPr>
            <a:r>
              <a:rPr lang="en-US" dirty="0"/>
              <a:t>Remove words with 2 or fewer letters.</a:t>
            </a:r>
          </a:p>
          <a:p>
            <a:pPr marL="742894" lvl="1" indent="-285750">
              <a:buFont typeface="Arial" panose="020B0604020202020204" pitchFamily="34" charset="0"/>
              <a:buChar char="•"/>
            </a:pPr>
            <a:r>
              <a:rPr lang="en-US" dirty="0"/>
              <a:t>Remove whitespace (including new line characters).</a:t>
            </a:r>
          </a:p>
          <a:p>
            <a:pPr marL="742894" lvl="1" indent="-285750">
              <a:buFont typeface="Arial" panose="020B0604020202020204" pitchFamily="34" charset="0"/>
              <a:buChar char="•"/>
            </a:pPr>
            <a:r>
              <a:rPr lang="en-US" dirty="0"/>
              <a:t>Remove single space remaining at the front of the tweet.</a:t>
            </a:r>
          </a:p>
          <a:p>
            <a:pPr marL="742894" lvl="1" indent="-285750">
              <a:buFont typeface="Arial" panose="020B0604020202020204" pitchFamily="34" charset="0"/>
              <a:buChar char="•"/>
            </a:pPr>
            <a:r>
              <a:rPr lang="en-US" dirty="0"/>
              <a:t>Remove characters beyond Basic Multilingual Plane (BMP) of Unicode.</a:t>
            </a:r>
          </a:p>
        </p:txBody>
      </p:sp>
      <p:pic>
        <p:nvPicPr>
          <p:cNvPr id="6" name="Picture 5">
            <a:extLst>
              <a:ext uri="{FF2B5EF4-FFF2-40B4-BE49-F238E27FC236}">
                <a16:creationId xmlns:a16="http://schemas.microsoft.com/office/drawing/2014/main" id="{812E0484-D485-43A8-899C-D0654DFE60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74" t="9713" r="9451" b="31126"/>
          <a:stretch/>
        </p:blipFill>
        <p:spPr>
          <a:xfrm>
            <a:off x="6645486" y="2743592"/>
            <a:ext cx="4923693" cy="2221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3447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p:cNvSpPr/>
          <p:nvPr/>
        </p:nvSpPr>
        <p:spPr>
          <a:xfrm>
            <a:off x="695572" y="1788667"/>
            <a:ext cx="10829109" cy="3693319"/>
          </a:xfrm>
          <a:prstGeom prst="rect">
            <a:avLst/>
          </a:prstGeom>
        </p:spPr>
        <p:txBody>
          <a:bodyPr wrap="square">
            <a:spAutoFit/>
          </a:bodyPr>
          <a:lstStyle/>
          <a:p>
            <a:endParaRPr lang="en-US" dirty="0">
              <a:solidFill>
                <a:schemeClr val="bg1"/>
              </a:solidFill>
            </a:endParaRPr>
          </a:p>
          <a:p>
            <a:r>
              <a:rPr lang="en-US" dirty="0">
                <a:solidFill>
                  <a:schemeClr val="bg1"/>
                </a:solidFill>
              </a:rPr>
              <a:t>The goal of our work was to study and analyze how the historical information and external factors might influence the future price trend of stock market companies like financial news, expert’s opinion and public sentiment from Twitter with historical stock market data and international market trend using Machine Learning techniques.</a:t>
            </a:r>
          </a:p>
          <a:p>
            <a:endParaRPr lang="en-US" dirty="0">
              <a:solidFill>
                <a:schemeClr val="bg1"/>
              </a:solidFill>
            </a:endParaRPr>
          </a:p>
          <a:p>
            <a:r>
              <a:rPr lang="en-US" dirty="0">
                <a:solidFill>
                  <a:schemeClr val="bg1"/>
                </a:solidFill>
              </a:rPr>
              <a:t>We constructed an effective model to predict stock market future trends with small error ratio and improve the accuracy of prediction.</a:t>
            </a:r>
          </a:p>
          <a:p>
            <a:endParaRPr lang="en-US" dirty="0">
              <a:solidFill>
                <a:schemeClr val="bg1"/>
              </a:solidFill>
            </a:endParaRPr>
          </a:p>
          <a:p>
            <a:r>
              <a:rPr lang="en-US" dirty="0">
                <a:solidFill>
                  <a:schemeClr val="bg1"/>
                </a:solidFill>
              </a:rPr>
              <a:t>This prediction model is based on sentiment analysis of financial news from twitter and historical stock market prices. This model provides better accuracy results considering multiple types of news related to market and company with historical stock prices.</a:t>
            </a:r>
          </a:p>
          <a:p>
            <a:endParaRPr lang="en-US" dirty="0">
              <a:solidFill>
                <a:schemeClr val="bg1"/>
              </a:solidFill>
            </a:endParaRPr>
          </a:p>
        </p:txBody>
      </p:sp>
      <p:sp>
        <p:nvSpPr>
          <p:cNvPr id="4" name="عنصر نائب للنص 3"/>
          <p:cNvSpPr>
            <a:spLocks noGrp="1"/>
          </p:cNvSpPr>
          <p:nvPr>
            <p:ph type="body" sz="quarter" idx="10"/>
          </p:nvPr>
        </p:nvSpPr>
        <p:spPr/>
        <p:txBody>
          <a:bodyPr/>
          <a:lstStyle/>
          <a:p>
            <a:r>
              <a:rPr lang="en-US" dirty="0"/>
              <a:t>Project Scope</a:t>
            </a:r>
          </a:p>
        </p:txBody>
      </p:sp>
    </p:spTree>
    <p:extLst>
      <p:ext uri="{BB962C8B-B14F-4D97-AF65-F5344CB8AC3E}">
        <p14:creationId xmlns:p14="http://schemas.microsoft.com/office/powerpoint/2010/main" val="3100473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Feature Extraction</a:t>
            </a:r>
            <a:endParaRPr lang="ar-EG" dirty="0"/>
          </a:p>
        </p:txBody>
      </p:sp>
      <p:sp>
        <p:nvSpPr>
          <p:cNvPr id="3" name="TextBox 2"/>
          <p:cNvSpPr txBox="1"/>
          <p:nvPr/>
        </p:nvSpPr>
        <p:spPr>
          <a:xfrm>
            <a:off x="495299" y="1467556"/>
            <a:ext cx="11201401" cy="5632311"/>
          </a:xfrm>
          <a:prstGeom prst="rect">
            <a:avLst/>
          </a:prstGeom>
          <a:noFill/>
        </p:spPr>
        <p:txBody>
          <a:bodyPr wrap="square" rtlCol="1">
            <a:spAutoFit/>
          </a:bodyPr>
          <a:lstStyle/>
          <a:p>
            <a:r>
              <a:rPr lang="en-US" dirty="0"/>
              <a:t>We will transform data into tokens  and then tokens into features. This is done by Term Frequency, Inverse Document Frequency (TF-IDF).</a:t>
            </a:r>
          </a:p>
          <a:p>
            <a:endParaRPr lang="en-US" dirty="0"/>
          </a:p>
          <a:p>
            <a:pPr lvl="0"/>
            <a:r>
              <a:rPr lang="en-US" dirty="0"/>
              <a:t>We'll convert each message which is represented by a list of tokens into a vector that a machine learning model can understand.</a:t>
            </a:r>
          </a:p>
          <a:p>
            <a:endParaRPr lang="en-US" dirty="0"/>
          </a:p>
          <a:p>
            <a:r>
              <a:rPr lang="en-US" dirty="0"/>
              <a:t>Feature Extraction steps:</a:t>
            </a:r>
          </a:p>
          <a:p>
            <a:r>
              <a:rPr lang="en-US" dirty="0"/>
              <a:t> </a:t>
            </a:r>
          </a:p>
          <a:p>
            <a:pPr marL="342900" indent="-342900">
              <a:buFont typeface="+mj-lt"/>
              <a:buAutoNum type="arabicPeriod"/>
            </a:pPr>
            <a:r>
              <a:rPr lang="en-US" dirty="0"/>
              <a:t>Count how many times does a word occur in each message (Known as term frequency TF which measures how frequently a term occurs in a document)</a:t>
            </a:r>
          </a:p>
          <a:p>
            <a:pPr marL="342900" indent="-342900">
              <a:buFont typeface="+mj-lt"/>
              <a:buAutoNum type="arabicPeriod"/>
            </a:pPr>
            <a:endParaRPr lang="en-US" dirty="0"/>
          </a:p>
          <a:p>
            <a:pPr marL="342900" indent="-342900">
              <a:buFont typeface="+mj-lt"/>
              <a:buAutoNum type="arabicPeriod"/>
            </a:pPr>
            <a:r>
              <a:rPr lang="en-US" dirty="0"/>
              <a:t>Weigh the counts, so that frequent tokens get lower weight (inverse document frequency IDF which measures how important a term is)</a:t>
            </a:r>
          </a:p>
          <a:p>
            <a:endParaRPr lang="en-US" dirty="0"/>
          </a:p>
          <a:p>
            <a:pPr marL="285750" indent="-285750">
              <a:buFont typeface="Arial" panose="020B0604020202020204" pitchFamily="34" charset="0"/>
              <a:buChar char="•"/>
            </a:pPr>
            <a:r>
              <a:rPr lang="en-US" dirty="0"/>
              <a:t>TF(t) = (Number of times term appears in a document) / (Total number of terms in the document).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IDF(t) = loge (Total number of documents / Number of documents with term t in it)</a:t>
            </a:r>
          </a:p>
          <a:p>
            <a:endParaRPr lang="en-US" dirty="0"/>
          </a:p>
          <a:p>
            <a:endParaRPr lang="en-US" dirty="0"/>
          </a:p>
          <a:p>
            <a:endParaRPr lang="en-US" dirty="0"/>
          </a:p>
        </p:txBody>
      </p:sp>
    </p:spTree>
    <p:extLst>
      <p:ext uri="{BB962C8B-B14F-4D97-AF65-F5344CB8AC3E}">
        <p14:creationId xmlns:p14="http://schemas.microsoft.com/office/powerpoint/2010/main" val="647528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Classifiers</a:t>
            </a:r>
            <a:endParaRPr lang="ar-EG" dirty="0"/>
          </a:p>
        </p:txBody>
      </p:sp>
      <p:sp>
        <p:nvSpPr>
          <p:cNvPr id="3" name="TextBox 2"/>
          <p:cNvSpPr txBox="1"/>
          <p:nvPr/>
        </p:nvSpPr>
        <p:spPr>
          <a:xfrm>
            <a:off x="688623" y="1377244"/>
            <a:ext cx="6978270" cy="8125301"/>
          </a:xfrm>
          <a:prstGeom prst="rect">
            <a:avLst/>
          </a:prstGeom>
          <a:noFill/>
        </p:spPr>
        <p:txBody>
          <a:bodyPr wrap="square" rtlCol="1">
            <a:spAutoFit/>
          </a:bodyPr>
          <a:lstStyle/>
          <a:p>
            <a:r>
              <a:rPr lang="en-US" dirty="0"/>
              <a:t>1- Naïve Bayes:</a:t>
            </a:r>
          </a:p>
          <a:p>
            <a:endParaRPr lang="en-US" dirty="0"/>
          </a:p>
          <a:p>
            <a:r>
              <a:rPr lang="en-US" dirty="0"/>
              <a:t>Naive Bayes (NB) classifier which is based on the </a:t>
            </a:r>
            <a:r>
              <a:rPr lang="en-US" u="sng" dirty="0">
                <a:hlinkClick r:id="rId2"/>
              </a:rPr>
              <a:t>Bayes Theorem</a:t>
            </a:r>
            <a:r>
              <a:rPr lang="en-US" dirty="0"/>
              <a:t>. The NB classifier assumes that the presence of a feature in a class is unrelated to the presence of any other feature. For example, a fruit may be an apple if it is red, round, and about 3” in diameter. A Naive Bayes classifier considers each of these “features” (red, round, 3” in diameter) to contribute independently to the probability that the fruit is an apple, regardless of any correlations between features.</a:t>
            </a:r>
          </a:p>
          <a:p>
            <a:endParaRPr lang="en-US" dirty="0">
              <a:latin typeface="+mj-lt"/>
            </a:endParaRPr>
          </a:p>
          <a:p>
            <a:r>
              <a:rPr lang="en-US" altLang="en-US" dirty="0">
                <a:solidFill>
                  <a:srgbClr val="000000"/>
                </a:solidFill>
                <a:ea typeface="Times New Roman" panose="02020603050405020304" pitchFamily="18" charset="0"/>
                <a:cs typeface="Times New Roman" panose="02020603050405020304" pitchFamily="18" charset="0"/>
              </a:rPr>
              <a:t>B</a:t>
            </a:r>
            <a:r>
              <a:rPr lang="en-US" altLang="en-US" dirty="0" bmk="">
                <a:solidFill>
                  <a:srgbClr val="000000"/>
                </a:solidFill>
                <a:ea typeface="Times New Roman" panose="02020603050405020304" pitchFamily="18" charset="0"/>
                <a:cs typeface="Times New Roman" panose="02020603050405020304" pitchFamily="18" charset="0"/>
              </a:rPr>
              <a:t>ayes theorem</a:t>
            </a:r>
            <a:r>
              <a:rPr lang="en-US" altLang="en-US" dirty="0">
                <a:solidFill>
                  <a:srgbClr val="000000"/>
                </a:solidFill>
                <a:ea typeface="Times New Roman" panose="02020603050405020304" pitchFamily="18" charset="0"/>
                <a:cs typeface="Times New Roman" panose="02020603050405020304" pitchFamily="18" charset="0"/>
              </a:rPr>
              <a:t> calculations :</a:t>
            </a:r>
          </a:p>
          <a:p>
            <a:endParaRPr lang="en-US" altLang="en-US" dirty="0">
              <a:solidFill>
                <a:srgbClr val="000000"/>
              </a:solidFill>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t>P(</a:t>
            </a:r>
            <a:r>
              <a:rPr lang="en-US" dirty="0" err="1"/>
              <a:t>c|x</a:t>
            </a:r>
            <a:r>
              <a:rPr lang="en-US" dirty="0"/>
              <a:t>) is the probability of class (c, target) given predictor (x, attributes).</a:t>
            </a:r>
          </a:p>
          <a:p>
            <a:pPr marL="285750" indent="-285750">
              <a:buFont typeface="Arial" panose="020B0604020202020204" pitchFamily="34" charset="0"/>
              <a:buChar char="•"/>
            </a:pPr>
            <a:r>
              <a:rPr lang="en-US" dirty="0"/>
              <a:t>P(c) is the probability of class. </a:t>
            </a:r>
          </a:p>
          <a:p>
            <a:pPr marL="285750" indent="-285750">
              <a:buFont typeface="Arial" panose="020B0604020202020204" pitchFamily="34" charset="0"/>
              <a:buChar char="•"/>
            </a:pPr>
            <a:r>
              <a:rPr lang="en-US" dirty="0"/>
              <a:t>P(</a:t>
            </a:r>
            <a:r>
              <a:rPr lang="en-US" dirty="0" err="1"/>
              <a:t>x|c</a:t>
            </a:r>
            <a:r>
              <a:rPr lang="en-US" dirty="0"/>
              <a:t>) is the probability of predictor given class.</a:t>
            </a:r>
          </a:p>
          <a:p>
            <a:pPr marL="285750" indent="-285750">
              <a:buFont typeface="Arial" panose="020B0604020202020204" pitchFamily="34" charset="0"/>
              <a:buChar char="•"/>
            </a:pPr>
            <a:r>
              <a:rPr lang="en-US" dirty="0"/>
              <a:t>P(x) is the prior probability of predictor.</a:t>
            </a:r>
          </a:p>
          <a:p>
            <a:endParaRPr lang="en-US" alt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631BA9FC-3455-4850-970E-6A4D86552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892" y="1514186"/>
            <a:ext cx="4525108" cy="3966570"/>
          </a:xfrm>
          <a:prstGeom prst="rect">
            <a:avLst/>
          </a:prstGeom>
        </p:spPr>
      </p:pic>
    </p:spTree>
    <p:extLst>
      <p:ext uri="{BB962C8B-B14F-4D97-AF65-F5344CB8AC3E}">
        <p14:creationId xmlns:p14="http://schemas.microsoft.com/office/powerpoint/2010/main" val="1559142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Classifiers</a:t>
            </a:r>
            <a:endParaRPr lang="ar-EG" dirty="0"/>
          </a:p>
        </p:txBody>
      </p:sp>
      <p:sp>
        <p:nvSpPr>
          <p:cNvPr id="3" name="TextBox 2"/>
          <p:cNvSpPr txBox="1"/>
          <p:nvPr/>
        </p:nvSpPr>
        <p:spPr>
          <a:xfrm>
            <a:off x="495300" y="1063756"/>
            <a:ext cx="7311219" cy="7848302"/>
          </a:xfrm>
          <a:prstGeom prst="rect">
            <a:avLst/>
          </a:prstGeom>
          <a:noFill/>
        </p:spPr>
        <p:txBody>
          <a:bodyPr wrap="square" rtlCol="1">
            <a:spAutoFit/>
          </a:bodyPr>
          <a:lstStyle/>
          <a:p>
            <a:r>
              <a:rPr lang="en-US" dirty="0"/>
              <a:t>2- Support Vector Machine:</a:t>
            </a:r>
          </a:p>
          <a:p>
            <a:endParaRPr lang="en-US" dirty="0"/>
          </a:p>
          <a:p>
            <a:r>
              <a:rPr lang="en-US" dirty="0"/>
              <a:t>The objective of the support vector machine algorithm is to find a hyperplane in an N-dimensional space (N — the number of features) that distinctly classifies the data points.</a:t>
            </a:r>
          </a:p>
          <a:p>
            <a:r>
              <a:rPr lang="en-US" dirty="0"/>
              <a:t>It’s based on the concept of decision planes that define decision boundaries. To separate the two classes of data points, there are many possible hyperplanes that could be chosen. Our objective is to find a plane that has the maximum margin, i.e. the maximum distance between data points of both classes. Maximizing the margin distance provides some reinforcement so that future data points can be classified with more confidence.</a:t>
            </a:r>
          </a:p>
          <a:p>
            <a:endParaRPr lang="en-US" dirty="0">
              <a:latin typeface="+mj-lt"/>
            </a:endParaRPr>
          </a:p>
          <a:p>
            <a:pPr marL="285750" lvl="0" indent="-285750">
              <a:buFont typeface="Arial" panose="020B0604020202020204" pitchFamily="34" charset="0"/>
              <a:buChar char="•"/>
            </a:pPr>
            <a:r>
              <a:rPr lang="en-US" dirty="0"/>
              <a:t>Cost Function </a:t>
            </a:r>
          </a:p>
          <a:p>
            <a:pPr lvl="0"/>
            <a:r>
              <a:rPr lang="en-US" dirty="0"/>
              <a:t>In the SVM algorithm, we are looking to maximize the margin between the data points and the hyperplane. The loss function that helps maximize the margin is hinge loss.</a:t>
            </a:r>
          </a:p>
          <a:p>
            <a:endParaRPr lang="en-US" alt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7BF597D2-2632-480A-878E-8B9C659D5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9767" y="1588821"/>
            <a:ext cx="4092233" cy="4037670"/>
          </a:xfrm>
          <a:prstGeom prst="rect">
            <a:avLst/>
          </a:prstGeom>
        </p:spPr>
      </p:pic>
      <p:pic>
        <p:nvPicPr>
          <p:cNvPr id="8" name="Picture 7">
            <a:extLst>
              <a:ext uri="{FF2B5EF4-FFF2-40B4-BE49-F238E27FC236}">
                <a16:creationId xmlns:a16="http://schemas.microsoft.com/office/drawing/2014/main" id="{32793B5F-566C-48CE-91F4-A092C5050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23" y="5794245"/>
            <a:ext cx="6499968" cy="1063756"/>
          </a:xfrm>
          <a:prstGeom prst="rect">
            <a:avLst/>
          </a:prstGeom>
        </p:spPr>
      </p:pic>
    </p:spTree>
    <p:extLst>
      <p:ext uri="{BB962C8B-B14F-4D97-AF65-F5344CB8AC3E}">
        <p14:creationId xmlns:p14="http://schemas.microsoft.com/office/powerpoint/2010/main" val="979746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Naïve Bayes Training</a:t>
            </a:r>
            <a:endParaRPr lang="ar-EG" dirty="0"/>
          </a:p>
        </p:txBody>
      </p:sp>
      <p:sp>
        <p:nvSpPr>
          <p:cNvPr id="3" name="TextBox 2"/>
          <p:cNvSpPr txBox="1"/>
          <p:nvPr/>
        </p:nvSpPr>
        <p:spPr>
          <a:xfrm>
            <a:off x="672617" y="1190365"/>
            <a:ext cx="10875020" cy="2585323"/>
          </a:xfrm>
          <a:prstGeom prst="rect">
            <a:avLst/>
          </a:prstGeom>
          <a:noFill/>
        </p:spPr>
        <p:txBody>
          <a:bodyPr wrap="square" rtlCol="1">
            <a:spAutoFit/>
          </a:bodyPr>
          <a:lstStyle/>
          <a:p>
            <a:pPr marL="285750" lvl="0" indent="-285750">
              <a:buFont typeface="Arial" panose="020B0604020202020204" pitchFamily="34" charset="0"/>
              <a:buChar char="•"/>
            </a:pPr>
            <a:r>
              <a:rPr lang="en-US" dirty="0"/>
              <a:t>The recommended method for training a good model is to first cross-validate using a portion of the training set itself to check if you have used a model with too much capacity (i.e. if the model is overfitting the data).</a:t>
            </a:r>
          </a:p>
          <a:p>
            <a:pPr marL="285750" indent="-285750">
              <a:buFont typeface="Arial" panose="020B0604020202020204" pitchFamily="34" charset="0"/>
              <a:buChar char="•"/>
            </a:pPr>
            <a:r>
              <a:rPr lang="en-US" dirty="0"/>
              <a:t>We use the KFold strategy to split the model into random parts to find out if it's generalizing well or if it's overfitting.</a:t>
            </a:r>
          </a:p>
          <a:p>
            <a:pPr marL="285750" indent="-285750">
              <a:buFont typeface="Arial" panose="020B0604020202020204" pitchFamily="34" charset="0"/>
              <a:buChar char="•"/>
            </a:pPr>
            <a:r>
              <a:rPr lang="en-US" dirty="0"/>
              <a:t>For our case, there are 4 + 2 + 2=8 parameter combinations to test and 10 KFold validations, so the model will be trained and tested on the validation set 8 x 10 = 80 times.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DDB4C03-4CBE-4D7B-AA0D-9ECF1659A276}"/>
              </a:ext>
            </a:extLst>
          </p:cNvPr>
          <p:cNvPicPr/>
          <p:nvPr/>
        </p:nvPicPr>
        <p:blipFill rotWithShape="1">
          <a:blip r:embed="rId2">
            <a:extLst>
              <a:ext uri="{28A0092B-C50C-407E-A947-70E740481C1C}">
                <a14:useLocalDpi xmlns:a14="http://schemas.microsoft.com/office/drawing/2010/main" val="0"/>
              </a:ext>
            </a:extLst>
          </a:blip>
          <a:srcRect l="12295" t="46857" r="8988" b="12857"/>
          <a:stretch/>
        </p:blipFill>
        <p:spPr bwMode="auto">
          <a:xfrm>
            <a:off x="2284188" y="3429000"/>
            <a:ext cx="7651877" cy="32656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20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Naïve Bayes score</a:t>
            </a:r>
            <a:endParaRPr lang="ar-EG" dirty="0"/>
          </a:p>
        </p:txBody>
      </p:sp>
      <p:sp>
        <p:nvSpPr>
          <p:cNvPr id="3" name="TextBox 2"/>
          <p:cNvSpPr txBox="1"/>
          <p:nvPr/>
        </p:nvSpPr>
        <p:spPr>
          <a:xfrm>
            <a:off x="495300" y="1063757"/>
            <a:ext cx="6901787" cy="3710858"/>
          </a:xfrm>
          <a:prstGeom prst="rect">
            <a:avLst/>
          </a:prstGeom>
          <a:noFill/>
        </p:spPr>
        <p:txBody>
          <a:bodyPr wrap="square" rtlCol="1">
            <a:spAutoFit/>
          </a:bodyPr>
          <a:lstStyle/>
          <a:p>
            <a:pPr marL="285750" indent="-285750">
              <a:buFont typeface="Arial" panose="020B0604020202020204" pitchFamily="34" charset="0"/>
              <a:buChar char="•"/>
            </a:pPr>
            <a:r>
              <a:rPr lang="en-US" dirty="0"/>
              <a:t>I used the best model to perform predictions to the unseen test data which lets us grade and retrieve the performance metrics.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confusion matrix:</a:t>
            </a:r>
          </a:p>
          <a:p>
            <a:pPr marL="285750" indent="-285750">
              <a:buFont typeface="Arial" panose="020B0604020202020204" pitchFamily="34" charset="0"/>
              <a:buChar char="•"/>
            </a:pPr>
            <a:endParaRPr lang="en-US" dirty="0"/>
          </a:p>
          <a:p>
            <a:pPr marL="742894" lvl="1" indent="-285750">
              <a:buFont typeface="Arial" panose="020B0604020202020204" pitchFamily="34" charset="0"/>
              <a:buChar char="•"/>
            </a:pPr>
            <a:r>
              <a:rPr lang="en-US" dirty="0"/>
              <a:t>The model predicted 116466 labels correctly as Negative and 109829 labels correctly as Positive.</a:t>
            </a:r>
          </a:p>
          <a:p>
            <a:pPr marL="742894" lvl="1" indent="-285750">
              <a:buFont typeface="Arial" panose="020B0604020202020204" pitchFamily="34" charset="0"/>
              <a:buChar char="•"/>
            </a:pPr>
            <a:r>
              <a:rPr lang="en-US" dirty="0"/>
              <a:t>We also got 38789 labels predicted as Positives even though they are Negatives (</a:t>
            </a:r>
            <a:r>
              <a:rPr lang="en-US" b="1" dirty="0"/>
              <a:t>False Negatives</a:t>
            </a:r>
            <a:r>
              <a:rPr lang="en-US" dirty="0"/>
              <a:t>).</a:t>
            </a:r>
          </a:p>
          <a:p>
            <a:pPr marL="742894" lvl="1" indent="-285750">
              <a:buFont typeface="Arial" panose="020B0604020202020204" pitchFamily="34" charset="0"/>
              <a:buChar char="•"/>
            </a:pPr>
            <a:r>
              <a:rPr lang="en-US" dirty="0"/>
              <a:t>Another thing we can tell from the CM is that the model predicted 35394 labels as Negatives, but they turned out to be Positives (</a:t>
            </a:r>
            <a:r>
              <a:rPr lang="en-US" b="1" dirty="0"/>
              <a:t>False Positives</a:t>
            </a:r>
            <a:r>
              <a:rPr lang="en-US" dirty="0"/>
              <a:t>).</a:t>
            </a:r>
          </a:p>
          <a:p>
            <a:r>
              <a:rPr lang="en-US" dirty="0"/>
              <a:t> </a:t>
            </a:r>
          </a:p>
        </p:txBody>
      </p:sp>
      <p:pic>
        <p:nvPicPr>
          <p:cNvPr id="5" name="Picture 4">
            <a:extLst>
              <a:ext uri="{FF2B5EF4-FFF2-40B4-BE49-F238E27FC236}">
                <a16:creationId xmlns:a16="http://schemas.microsoft.com/office/drawing/2014/main" id="{DEC36496-D6F0-49BF-A42D-A8D6149148C7}"/>
              </a:ext>
            </a:extLst>
          </p:cNvPr>
          <p:cNvPicPr/>
          <p:nvPr/>
        </p:nvPicPr>
        <p:blipFill rotWithShape="1">
          <a:blip r:embed="rId2">
            <a:extLst>
              <a:ext uri="{28A0092B-C50C-407E-A947-70E740481C1C}">
                <a14:useLocalDpi xmlns:a14="http://schemas.microsoft.com/office/drawing/2010/main" val="0"/>
              </a:ext>
            </a:extLst>
          </a:blip>
          <a:srcRect l="15167" t="47715" r="48534" b="17428"/>
          <a:stretch/>
        </p:blipFill>
        <p:spPr bwMode="auto">
          <a:xfrm>
            <a:off x="7587175" y="1311767"/>
            <a:ext cx="4060874" cy="286232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128376B-5F1F-41A2-8AD7-DDDCF75AFC23}"/>
              </a:ext>
            </a:extLst>
          </p:cNvPr>
          <p:cNvSpPr txBox="1"/>
          <p:nvPr/>
        </p:nvSpPr>
        <p:spPr>
          <a:xfrm>
            <a:off x="495300" y="4482941"/>
            <a:ext cx="11201400" cy="2862322"/>
          </a:xfrm>
          <a:prstGeom prst="rect">
            <a:avLst/>
          </a:prstGeom>
          <a:noFill/>
        </p:spPr>
        <p:txBody>
          <a:bodyPr wrap="square" rtlCol="1">
            <a:spAutoFit/>
          </a:bodyPr>
          <a:lstStyle/>
          <a:p>
            <a:pPr marL="285750" indent="-285750">
              <a:buFont typeface="Arial" panose="020B0604020202020204" pitchFamily="34" charset="0"/>
              <a:buChar char="•"/>
            </a:pPr>
            <a:r>
              <a:rPr lang="en-US" dirty="0"/>
              <a:t>From the classification report:</a:t>
            </a:r>
          </a:p>
          <a:p>
            <a:pPr marL="285750" indent="-285750">
              <a:buFont typeface="Arial" panose="020B0604020202020204" pitchFamily="34" charset="0"/>
              <a:buChar char="•"/>
            </a:pPr>
            <a:endParaRPr lang="en-US" dirty="0"/>
          </a:p>
          <a:p>
            <a:pPr lvl="1"/>
            <a:r>
              <a:rPr lang="en-US" b="1" dirty="0"/>
              <a:t>Precision: </a:t>
            </a:r>
            <a:r>
              <a:rPr lang="en-US" dirty="0"/>
              <a:t>75% for label 0 and 76% for label 4. This number tells us what proportion of the labels were predicted correctly out of the total predictions for that class.</a:t>
            </a:r>
          </a:p>
          <a:p>
            <a:pPr lvl="1"/>
            <a:r>
              <a:rPr lang="en-US" b="1" dirty="0"/>
              <a:t>Recall: </a:t>
            </a:r>
            <a:r>
              <a:rPr lang="en-US" dirty="0"/>
              <a:t>77% for label 0 and 74% for label 4. This is the number of correct predictions out of true labels for that class.</a:t>
            </a:r>
          </a:p>
          <a:p>
            <a:pPr lvl="1"/>
            <a:r>
              <a:rPr lang="en-US" b="1" dirty="0"/>
              <a:t>f1 -score</a:t>
            </a:r>
            <a:r>
              <a:rPr lang="en-US" dirty="0"/>
              <a:t>: It’s the weighted average of precision and recall for that class. 76 % for label 0 and 75% for label 4.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24203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SVM score</a:t>
            </a:r>
            <a:endParaRPr lang="ar-EG" dirty="0"/>
          </a:p>
        </p:txBody>
      </p:sp>
      <p:sp>
        <p:nvSpPr>
          <p:cNvPr id="3" name="TextBox 2"/>
          <p:cNvSpPr txBox="1"/>
          <p:nvPr/>
        </p:nvSpPr>
        <p:spPr>
          <a:xfrm>
            <a:off x="495299" y="1063757"/>
            <a:ext cx="7338515" cy="3710858"/>
          </a:xfrm>
          <a:prstGeom prst="rect">
            <a:avLst/>
          </a:prstGeom>
          <a:noFill/>
        </p:spPr>
        <p:txBody>
          <a:bodyPr wrap="square" rtlCol="1">
            <a:spAutoFit/>
          </a:bodyPr>
          <a:lstStyle/>
          <a:p>
            <a:pPr marL="285750" indent="-285750">
              <a:buFont typeface="Arial" panose="020B0604020202020204" pitchFamily="34" charset="0"/>
              <a:buChar char="•"/>
            </a:pPr>
            <a:r>
              <a:rPr lang="en-US" dirty="0"/>
              <a:t>After training with the same technique used with NB model with the same data, I used the best model to perform predictions to the unseen test data</a:t>
            </a:r>
          </a:p>
          <a:p>
            <a:pPr marL="285750" indent="-285750">
              <a:buFont typeface="Arial" panose="020B0604020202020204" pitchFamily="34" charset="0"/>
              <a:buChar char="•"/>
            </a:pPr>
            <a:r>
              <a:rPr lang="en-US" dirty="0"/>
              <a:t>From the confusion matrix:</a:t>
            </a:r>
          </a:p>
          <a:p>
            <a:pPr marL="285750" indent="-285750">
              <a:buFont typeface="Arial" panose="020B0604020202020204" pitchFamily="34" charset="0"/>
              <a:buChar char="•"/>
            </a:pPr>
            <a:endParaRPr lang="en-US" dirty="0"/>
          </a:p>
          <a:p>
            <a:pPr marL="742894" lvl="1" indent="-285750">
              <a:buFont typeface="Arial" panose="020B0604020202020204" pitchFamily="34" charset="0"/>
              <a:buChar char="•"/>
            </a:pPr>
            <a:r>
              <a:rPr lang="en-US" dirty="0"/>
              <a:t>The model predicted 1628 labels correctly as Negative and 1444 labels correctly as Positive.</a:t>
            </a:r>
          </a:p>
          <a:p>
            <a:pPr marL="742894" lvl="1" indent="-285750">
              <a:buFont typeface="Arial" panose="020B0604020202020204" pitchFamily="34" charset="0"/>
              <a:buChar char="•"/>
            </a:pPr>
            <a:r>
              <a:rPr lang="en-US" dirty="0"/>
              <a:t>We also got 426 labels predicted as Positives even though they are Negatives (</a:t>
            </a:r>
            <a:r>
              <a:rPr lang="en-US" b="1" dirty="0"/>
              <a:t>False Positives</a:t>
            </a:r>
            <a:r>
              <a:rPr lang="en-US" dirty="0"/>
              <a:t>).</a:t>
            </a:r>
          </a:p>
          <a:p>
            <a:pPr marL="742894" lvl="1" indent="-285750">
              <a:buFont typeface="Arial" panose="020B0604020202020204" pitchFamily="34" charset="0"/>
              <a:buChar char="•"/>
            </a:pPr>
            <a:r>
              <a:rPr lang="en-US" dirty="0"/>
              <a:t>Another thing we can tell from the CM is that the model predicted 502 labels as Negatives, but they turned out to be Positives (</a:t>
            </a:r>
            <a:r>
              <a:rPr lang="en-US" b="1" dirty="0"/>
              <a:t>False Negative</a:t>
            </a:r>
            <a:r>
              <a:rPr lang="en-US" dirty="0"/>
              <a:t>).</a:t>
            </a:r>
          </a:p>
          <a:p>
            <a:r>
              <a:rPr lang="en-US" dirty="0"/>
              <a:t> </a:t>
            </a:r>
          </a:p>
        </p:txBody>
      </p:sp>
      <p:sp>
        <p:nvSpPr>
          <p:cNvPr id="7" name="TextBox 6">
            <a:extLst>
              <a:ext uri="{FF2B5EF4-FFF2-40B4-BE49-F238E27FC236}">
                <a16:creationId xmlns:a16="http://schemas.microsoft.com/office/drawing/2014/main" id="{2128376B-5F1F-41A2-8AD7-DDDCF75AFC23}"/>
              </a:ext>
            </a:extLst>
          </p:cNvPr>
          <p:cNvSpPr txBox="1"/>
          <p:nvPr/>
        </p:nvSpPr>
        <p:spPr>
          <a:xfrm>
            <a:off x="495299" y="4305518"/>
            <a:ext cx="11201402" cy="2862322"/>
          </a:xfrm>
          <a:prstGeom prst="rect">
            <a:avLst/>
          </a:prstGeom>
          <a:noFill/>
        </p:spPr>
        <p:txBody>
          <a:bodyPr wrap="square" rtlCol="1">
            <a:spAutoFit/>
          </a:bodyPr>
          <a:lstStyle/>
          <a:p>
            <a:pPr marL="285750" indent="-285750">
              <a:buFont typeface="Arial" panose="020B0604020202020204" pitchFamily="34" charset="0"/>
              <a:buChar char="•"/>
            </a:pPr>
            <a:r>
              <a:rPr lang="en-US" dirty="0"/>
              <a:t>From the classification report:</a:t>
            </a:r>
          </a:p>
          <a:p>
            <a:pPr marL="285750" indent="-285750">
              <a:buFont typeface="Arial" panose="020B0604020202020204" pitchFamily="34" charset="0"/>
              <a:buChar char="•"/>
            </a:pPr>
            <a:endParaRPr lang="en-US" dirty="0"/>
          </a:p>
          <a:p>
            <a:pPr lvl="1"/>
            <a:r>
              <a:rPr lang="en-US" b="1" dirty="0"/>
              <a:t>Precision: </a:t>
            </a:r>
            <a:r>
              <a:rPr lang="en-US" dirty="0"/>
              <a:t>76% for label 0 and 77% for label 1. This number tells us what proportion of the labels were predicted correctly out of the total predictions for that class.</a:t>
            </a:r>
          </a:p>
          <a:p>
            <a:pPr lvl="1"/>
            <a:r>
              <a:rPr lang="en-US" b="1" dirty="0"/>
              <a:t>Recall: </a:t>
            </a:r>
            <a:r>
              <a:rPr lang="en-US" dirty="0"/>
              <a:t>79% for label 0 and 74% for label 1. This is the number of correct predictions out of true labels for that class.</a:t>
            </a:r>
          </a:p>
          <a:p>
            <a:pPr lvl="1"/>
            <a:r>
              <a:rPr lang="en-US" b="1" dirty="0"/>
              <a:t>f1 -score</a:t>
            </a:r>
            <a:r>
              <a:rPr lang="en-US" dirty="0"/>
              <a:t>: It’s the weighted average of precision and recall for that class. 78% for label 0 and 76% for label 1.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2F58FE09-BA5E-4CB3-9000-FD3A8F1CB558}"/>
              </a:ext>
            </a:extLst>
          </p:cNvPr>
          <p:cNvPicPr/>
          <p:nvPr/>
        </p:nvPicPr>
        <p:blipFill>
          <a:blip r:embed="rId2">
            <a:extLst>
              <a:ext uri="{28A0092B-C50C-407E-A947-70E740481C1C}">
                <a14:useLocalDpi xmlns:a14="http://schemas.microsoft.com/office/drawing/2010/main" val="0"/>
              </a:ext>
            </a:extLst>
          </a:blip>
          <a:stretch>
            <a:fillRect/>
          </a:stretch>
        </p:blipFill>
        <p:spPr>
          <a:xfrm>
            <a:off x="8120721" y="1244350"/>
            <a:ext cx="3247391" cy="724247"/>
          </a:xfrm>
          <a:prstGeom prst="rect">
            <a:avLst/>
          </a:prstGeom>
        </p:spPr>
      </p:pic>
      <p:pic>
        <p:nvPicPr>
          <p:cNvPr id="8" name="Picture 7">
            <a:extLst>
              <a:ext uri="{FF2B5EF4-FFF2-40B4-BE49-F238E27FC236}">
                <a16:creationId xmlns:a16="http://schemas.microsoft.com/office/drawing/2014/main" id="{7DFF8F5C-614E-4B09-A5CE-F3699830561E}"/>
              </a:ext>
            </a:extLst>
          </p:cNvPr>
          <p:cNvPicPr/>
          <p:nvPr/>
        </p:nvPicPr>
        <p:blipFill>
          <a:blip r:embed="rId3">
            <a:extLst>
              <a:ext uri="{28A0092B-C50C-407E-A947-70E740481C1C}">
                <a14:useLocalDpi xmlns:a14="http://schemas.microsoft.com/office/drawing/2010/main" val="0"/>
              </a:ext>
            </a:extLst>
          </a:blip>
          <a:stretch>
            <a:fillRect/>
          </a:stretch>
        </p:blipFill>
        <p:spPr>
          <a:xfrm>
            <a:off x="8120722" y="1968597"/>
            <a:ext cx="3247390" cy="1314450"/>
          </a:xfrm>
          <a:prstGeom prst="rect">
            <a:avLst/>
          </a:prstGeom>
        </p:spPr>
      </p:pic>
      <p:pic>
        <p:nvPicPr>
          <p:cNvPr id="9" name="Picture 8">
            <a:extLst>
              <a:ext uri="{FF2B5EF4-FFF2-40B4-BE49-F238E27FC236}">
                <a16:creationId xmlns:a16="http://schemas.microsoft.com/office/drawing/2014/main" id="{9DADB5C1-CCF6-4E40-9FB5-8164EB836E8D}"/>
              </a:ext>
            </a:extLst>
          </p:cNvPr>
          <p:cNvPicPr/>
          <p:nvPr/>
        </p:nvPicPr>
        <p:blipFill>
          <a:blip r:embed="rId4">
            <a:extLst>
              <a:ext uri="{28A0092B-C50C-407E-A947-70E740481C1C}">
                <a14:useLocalDpi xmlns:a14="http://schemas.microsoft.com/office/drawing/2010/main" val="0"/>
              </a:ext>
            </a:extLst>
          </a:blip>
          <a:stretch>
            <a:fillRect/>
          </a:stretch>
        </p:blipFill>
        <p:spPr>
          <a:xfrm>
            <a:off x="8120722" y="3422807"/>
            <a:ext cx="3247390" cy="13144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82444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07</a:t>
            </a:r>
            <a:endParaRPr lang="ko-KR" altLang="en-US" sz="4800" b="1" dirty="0">
              <a:solidFill>
                <a:schemeClr val="bg1"/>
              </a:solidFill>
              <a:cs typeface="Arial" pitchFamily="34" charset="0"/>
            </a:endParaRPr>
          </a:p>
        </p:txBody>
      </p:sp>
      <p:sp>
        <p:nvSpPr>
          <p:cNvPr id="4"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Natural language processing (NLP)</a:t>
            </a:r>
          </a:p>
        </p:txBody>
      </p:sp>
    </p:spTree>
    <p:extLst>
      <p:ext uri="{BB962C8B-B14F-4D97-AF65-F5344CB8AC3E}">
        <p14:creationId xmlns:p14="http://schemas.microsoft.com/office/powerpoint/2010/main" val="4151373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a:t>
            </a:r>
            <a:endParaRPr lang="ar-EG" dirty="0"/>
          </a:p>
        </p:txBody>
      </p:sp>
      <p:sp>
        <p:nvSpPr>
          <p:cNvPr id="3" name="TextBox 2"/>
          <p:cNvSpPr txBox="1"/>
          <p:nvPr/>
        </p:nvSpPr>
        <p:spPr>
          <a:xfrm>
            <a:off x="527771" y="1546578"/>
            <a:ext cx="11164711" cy="3139321"/>
          </a:xfrm>
          <a:prstGeom prst="rect">
            <a:avLst/>
          </a:prstGeom>
          <a:noFill/>
        </p:spPr>
        <p:txBody>
          <a:bodyPr wrap="square" rtlCol="1">
            <a:spAutoFit/>
          </a:bodyPr>
          <a:lstStyle/>
          <a:p>
            <a:endParaRPr lang="en-US" dirty="0"/>
          </a:p>
          <a:p>
            <a:endParaRPr lang="en-US" dirty="0"/>
          </a:p>
          <a:p>
            <a:endParaRPr lang="en-US" dirty="0"/>
          </a:p>
          <a:p>
            <a:endParaRPr lang="en-US" dirty="0"/>
          </a:p>
          <a:p>
            <a:endParaRPr lang="en-US" dirty="0"/>
          </a:p>
          <a:p>
            <a:r>
              <a:rPr lang="en-US" dirty="0"/>
              <a:t>Natural Language Processing (NLP) is the field of Artificial Intelligence </a:t>
            </a:r>
          </a:p>
          <a:p>
            <a:r>
              <a:rPr lang="en-US" dirty="0"/>
              <a:t>concerned with the processing and understanding of human language. </a:t>
            </a:r>
          </a:p>
          <a:p>
            <a:r>
              <a:rPr lang="en-US" dirty="0"/>
              <a:t>Since its inception during the 1950s, machine understanding of language </a:t>
            </a:r>
          </a:p>
          <a:p>
            <a:r>
              <a:rPr lang="en-US" dirty="0"/>
              <a:t>has played a pivotal role in translation, topic modeling, document indexing, </a:t>
            </a:r>
          </a:p>
          <a:p>
            <a:r>
              <a:rPr lang="en-US" dirty="0"/>
              <a:t>information retrieval, and extraction.</a:t>
            </a:r>
          </a:p>
          <a:p>
            <a:endParaRPr lang="ar-E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558" y="2194409"/>
            <a:ext cx="3516924" cy="2974312"/>
          </a:xfrm>
          <a:prstGeom prst="rect">
            <a:avLst/>
          </a:prstGeom>
        </p:spPr>
      </p:pic>
    </p:spTree>
    <p:extLst>
      <p:ext uri="{BB962C8B-B14F-4D97-AF65-F5344CB8AC3E}">
        <p14:creationId xmlns:p14="http://schemas.microsoft.com/office/powerpoint/2010/main" val="2681713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sample</a:t>
            </a:r>
            <a:endParaRPr lang="ar-EG" dirty="0"/>
          </a:p>
        </p:txBody>
      </p:sp>
      <p:sp>
        <p:nvSpPr>
          <p:cNvPr id="4" name="TextBox 3"/>
          <p:cNvSpPr txBox="1"/>
          <p:nvPr/>
        </p:nvSpPr>
        <p:spPr>
          <a:xfrm>
            <a:off x="553156" y="1478844"/>
            <a:ext cx="10453511" cy="646331"/>
          </a:xfrm>
          <a:prstGeom prst="rect">
            <a:avLst/>
          </a:prstGeom>
          <a:noFill/>
        </p:spPr>
        <p:txBody>
          <a:bodyPr wrap="square" rtlCol="1">
            <a:spAutoFit/>
          </a:bodyPr>
          <a:lstStyle/>
          <a:p>
            <a:r>
              <a:rPr lang="en-US" dirty="0"/>
              <a:t>We use </a:t>
            </a:r>
            <a:r>
              <a:rPr lang="en-US" dirty="0" err="1"/>
              <a:t>Kaggle</a:t>
            </a:r>
            <a:r>
              <a:rPr lang="en-US" dirty="0"/>
              <a:t> Dataset contains 1,600,000 tweets extracted using the twitter </a:t>
            </a:r>
            <a:r>
              <a:rPr lang="en-US" dirty="0" err="1"/>
              <a:t>ApI</a:t>
            </a:r>
            <a:r>
              <a:rPr lang="en-US" dirty="0"/>
              <a:t>.</a:t>
            </a:r>
          </a:p>
          <a:p>
            <a:endParaRPr lang="ar-E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84" y="2125175"/>
            <a:ext cx="9263204" cy="4244613"/>
          </a:xfrm>
          <a:prstGeom prst="rect">
            <a:avLst/>
          </a:prstGeom>
        </p:spPr>
      </p:pic>
    </p:spTree>
    <p:extLst>
      <p:ext uri="{BB962C8B-B14F-4D97-AF65-F5344CB8AC3E}">
        <p14:creationId xmlns:p14="http://schemas.microsoft.com/office/powerpoint/2010/main" val="3657427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Cleaning</a:t>
            </a:r>
            <a:endParaRPr lang="ar-EG" dirty="0"/>
          </a:p>
        </p:txBody>
      </p:sp>
      <p:sp>
        <p:nvSpPr>
          <p:cNvPr id="3" name="TextBox 2"/>
          <p:cNvSpPr txBox="1"/>
          <p:nvPr/>
        </p:nvSpPr>
        <p:spPr>
          <a:xfrm>
            <a:off x="474133" y="1422400"/>
            <a:ext cx="11311467" cy="2585323"/>
          </a:xfrm>
          <a:prstGeom prst="rect">
            <a:avLst/>
          </a:prstGeom>
          <a:noFill/>
        </p:spPr>
        <p:txBody>
          <a:bodyPr wrap="square" rtlCol="1">
            <a:spAutoFit/>
          </a:bodyPr>
          <a:lstStyle/>
          <a:p>
            <a:r>
              <a:rPr lang="en-US" dirty="0"/>
              <a:t>Text preprocessing is technique that transforms raw data into an understandable format. Raw data(real world data) is always incomplete and that data cannot be sent through a model. That would cause certain errors. That is why we need to preprocess data before sending through a model.</a:t>
            </a:r>
          </a:p>
          <a:p>
            <a:endParaRPr lang="en-US" dirty="0"/>
          </a:p>
          <a:p>
            <a:r>
              <a:rPr lang="en-US" dirty="0"/>
              <a:t>Preprocessing steps:</a:t>
            </a:r>
          </a:p>
          <a:p>
            <a:r>
              <a:rPr lang="en-US" dirty="0"/>
              <a:t>1- lowering words.</a:t>
            </a:r>
          </a:p>
          <a:p>
            <a:r>
              <a:rPr lang="en-US" dirty="0"/>
              <a:t>2- remove punctuation.</a:t>
            </a:r>
          </a:p>
          <a:p>
            <a:r>
              <a:rPr lang="en-US" dirty="0"/>
              <a:t>3- remove hyperlinks.</a:t>
            </a:r>
          </a:p>
          <a:p>
            <a:r>
              <a:rPr lang="en-US" dirty="0"/>
              <a:t>4-remove unused fields.</a:t>
            </a:r>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033" y="3361858"/>
            <a:ext cx="6220693" cy="3343742"/>
          </a:xfrm>
          <a:prstGeom prst="rect">
            <a:avLst/>
          </a:prstGeom>
        </p:spPr>
      </p:pic>
    </p:spTree>
    <p:extLst>
      <p:ext uri="{BB962C8B-B14F-4D97-AF65-F5344CB8AC3E}">
        <p14:creationId xmlns:p14="http://schemas.microsoft.com/office/powerpoint/2010/main" val="100266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a:t>
            </a:r>
            <a:r>
              <a:rPr lang="ar-EG" altLang="ko-KR" sz="4800" b="1" dirty="0">
                <a:solidFill>
                  <a:schemeClr val="bg1"/>
                </a:solidFill>
                <a:cs typeface="Arial" pitchFamily="34" charset="0"/>
              </a:rPr>
              <a:t>2</a:t>
            </a:r>
            <a:endParaRPr lang="ko-KR" altLang="en-US" sz="4800" b="1"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System Components And Architecture</a:t>
            </a:r>
          </a:p>
        </p:txBody>
      </p:sp>
    </p:spTree>
    <p:extLst>
      <p:ext uri="{BB962C8B-B14F-4D97-AF65-F5344CB8AC3E}">
        <p14:creationId xmlns:p14="http://schemas.microsoft.com/office/powerpoint/2010/main" val="555820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Feature Extraction</a:t>
            </a:r>
            <a:endParaRPr lang="ar-EG" dirty="0"/>
          </a:p>
        </p:txBody>
      </p:sp>
      <p:sp>
        <p:nvSpPr>
          <p:cNvPr id="3" name="TextBox 2"/>
          <p:cNvSpPr txBox="1"/>
          <p:nvPr/>
        </p:nvSpPr>
        <p:spPr>
          <a:xfrm>
            <a:off x="372533" y="1467556"/>
            <a:ext cx="11548534" cy="7017306"/>
          </a:xfrm>
          <a:prstGeom prst="rect">
            <a:avLst/>
          </a:prstGeom>
          <a:noFill/>
        </p:spPr>
        <p:txBody>
          <a:bodyPr wrap="square" rtlCol="1">
            <a:spAutoFit/>
          </a:bodyPr>
          <a:lstStyle/>
          <a:p>
            <a:r>
              <a:rPr lang="en-US" dirty="0"/>
              <a:t>We will transform tokens(words) into features. This is done by word embedding. Word Embedding is the texts converted into numbers and there may be different numerical representations of the same text. many Machine Learning algorithms and almost all Deep Learning Architectures are incapable of processing </a:t>
            </a:r>
            <a:r>
              <a:rPr lang="en-US" i="1" dirty="0"/>
              <a:t>strings </a:t>
            </a:r>
            <a:r>
              <a:rPr lang="en-US" dirty="0"/>
              <a:t>or </a:t>
            </a:r>
            <a:r>
              <a:rPr lang="en-US" i="1" dirty="0"/>
              <a:t>plain text </a:t>
            </a:r>
            <a:r>
              <a:rPr lang="en-US" dirty="0"/>
              <a:t>in their raw form They require numbers as inputs to perform any sort of job, be it classification, regression etc. A Word Embedding format generally tries to map a word using a dictionary to a vector.</a:t>
            </a:r>
          </a:p>
          <a:p>
            <a:endParaRPr lang="en-US" dirty="0"/>
          </a:p>
          <a:p>
            <a:r>
              <a:rPr lang="en-US" dirty="0"/>
              <a:t>Feature Extraction steps:</a:t>
            </a:r>
          </a:p>
          <a:p>
            <a:r>
              <a:rPr lang="en-US" dirty="0"/>
              <a:t> </a:t>
            </a:r>
          </a:p>
          <a:p>
            <a:r>
              <a:rPr lang="en-US" dirty="0"/>
              <a:t>1- Tokenize sentence into words or tokens. Each word take an integer id . Start indexing from1.</a:t>
            </a:r>
          </a:p>
          <a:p>
            <a:r>
              <a:rPr lang="en-US" dirty="0"/>
              <a:t>2- Convert sentence into vector of numbers by replacing each word by its integer id .(</a:t>
            </a:r>
            <a:r>
              <a:rPr lang="en-US" dirty="0" err="1"/>
              <a:t>To_sequence_function</a:t>
            </a:r>
            <a:r>
              <a:rPr lang="en-US" dirty="0"/>
              <a:t>)</a:t>
            </a:r>
          </a:p>
          <a:p>
            <a:r>
              <a:rPr lang="en-US" dirty="0"/>
              <a:t>3-  padding sequence mean when there are multiple sentence with different length ,we are in need to make them equal in length vector.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35" y="4976209"/>
            <a:ext cx="7433132" cy="1413302"/>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4186784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 Architecture</a:t>
            </a:r>
            <a:endParaRPr lang="ar-E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67" y="1638490"/>
            <a:ext cx="8263466" cy="4800220"/>
          </a:xfrm>
          <a:prstGeom prst="rect">
            <a:avLst/>
          </a:prstGeom>
        </p:spPr>
      </p:pic>
    </p:spTree>
    <p:extLst>
      <p:ext uri="{BB962C8B-B14F-4D97-AF65-F5344CB8AC3E}">
        <p14:creationId xmlns:p14="http://schemas.microsoft.com/office/powerpoint/2010/main" val="1606417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 Layer description:</a:t>
            </a:r>
            <a:endParaRPr lang="ar-EG" dirty="0"/>
          </a:p>
        </p:txBody>
      </p:sp>
      <p:sp>
        <p:nvSpPr>
          <p:cNvPr id="3" name="TextBox 2"/>
          <p:cNvSpPr txBox="1"/>
          <p:nvPr/>
        </p:nvSpPr>
        <p:spPr>
          <a:xfrm>
            <a:off x="688622" y="1377244"/>
            <a:ext cx="11074400" cy="6186309"/>
          </a:xfrm>
          <a:prstGeom prst="rect">
            <a:avLst/>
          </a:prstGeom>
          <a:noFill/>
        </p:spPr>
        <p:txBody>
          <a:bodyPr wrap="square" rtlCol="1">
            <a:spAutoFit/>
          </a:bodyPr>
          <a:lstStyle/>
          <a:p>
            <a:r>
              <a:rPr lang="en-US" dirty="0"/>
              <a:t>1- Embedding Layer:</a:t>
            </a:r>
          </a:p>
          <a:p>
            <a:endParaRPr lang="en-US" dirty="0"/>
          </a:p>
          <a:p>
            <a:r>
              <a:rPr lang="en-US" dirty="0"/>
              <a:t>we can think of the Embedding layer as a dictionary</a:t>
            </a:r>
          </a:p>
          <a:p>
            <a:r>
              <a:rPr lang="en-US" dirty="0"/>
              <a:t> that maps an index assigned to a word to a word vector.</a:t>
            </a:r>
          </a:p>
          <a:p>
            <a:r>
              <a:rPr lang="en-US" dirty="0"/>
              <a:t> This layer is very flexible and can be used in a few ways:</a:t>
            </a:r>
          </a:p>
          <a:p>
            <a:pPr lvl="0"/>
            <a:r>
              <a:rPr lang="en-US" dirty="0"/>
              <a:t>a-The embedding layer can be used at the start of </a:t>
            </a:r>
          </a:p>
          <a:p>
            <a:pPr lvl="0"/>
            <a:r>
              <a:rPr lang="en-US" dirty="0"/>
              <a:t>a larger deep learning model.</a:t>
            </a:r>
          </a:p>
          <a:p>
            <a:pPr lvl="0"/>
            <a:endParaRPr lang="en-US" dirty="0"/>
          </a:p>
          <a:p>
            <a:pPr lvl="0"/>
            <a:r>
              <a:rPr lang="en-US" dirty="0"/>
              <a:t>b-Also, we could load pre-train word </a:t>
            </a:r>
            <a:r>
              <a:rPr lang="en-US" dirty="0" err="1"/>
              <a:t>embeddings</a:t>
            </a:r>
            <a:r>
              <a:rPr lang="en-US" dirty="0"/>
              <a:t> into</a:t>
            </a:r>
          </a:p>
          <a:p>
            <a:pPr lvl="0"/>
            <a:r>
              <a:rPr lang="en-US" dirty="0"/>
              <a:t> the embedding layer when we create our model.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348" y="1907821"/>
            <a:ext cx="4551674" cy="4267196"/>
          </a:xfrm>
          <a:prstGeom prst="rect">
            <a:avLst/>
          </a:prstGeom>
        </p:spPr>
      </p:pic>
    </p:spTree>
    <p:extLst>
      <p:ext uri="{BB962C8B-B14F-4D97-AF65-F5344CB8AC3E}">
        <p14:creationId xmlns:p14="http://schemas.microsoft.com/office/powerpoint/2010/main" val="2125183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124178"/>
            <a:ext cx="11573197" cy="1140177"/>
          </a:xfrm>
        </p:spPr>
        <p:txBody>
          <a:bodyPr/>
          <a:lstStyle/>
          <a:p>
            <a:r>
              <a:rPr lang="en-US" sz="1800" dirty="0"/>
              <a:t> </a:t>
            </a:r>
          </a:p>
        </p:txBody>
      </p:sp>
      <p:sp>
        <p:nvSpPr>
          <p:cNvPr id="3" name="Rectangle 2"/>
          <p:cNvSpPr/>
          <p:nvPr/>
        </p:nvSpPr>
        <p:spPr>
          <a:xfrm>
            <a:off x="2247531" y="341025"/>
            <a:ext cx="7725192" cy="923330"/>
          </a:xfrm>
          <a:prstGeom prst="rect">
            <a:avLst/>
          </a:prstGeom>
        </p:spPr>
        <p:txBody>
          <a:bodyPr wrap="none">
            <a:spAutoFit/>
          </a:bodyPr>
          <a:lstStyle/>
          <a:p>
            <a:pPr algn="ctr"/>
            <a:r>
              <a:rPr lang="en-US" sz="5400" dirty="0"/>
              <a:t>Model Layer description:</a:t>
            </a:r>
            <a:endParaRPr lang="ar-EG" sz="5400" dirty="0"/>
          </a:p>
        </p:txBody>
      </p:sp>
      <p:sp>
        <p:nvSpPr>
          <p:cNvPr id="4" name="TextBox 3"/>
          <p:cNvSpPr txBox="1"/>
          <p:nvPr/>
        </p:nvSpPr>
        <p:spPr>
          <a:xfrm>
            <a:off x="451556" y="1264355"/>
            <a:ext cx="11537244" cy="5632311"/>
          </a:xfrm>
          <a:prstGeom prst="rect">
            <a:avLst/>
          </a:prstGeom>
          <a:noFill/>
        </p:spPr>
        <p:txBody>
          <a:bodyPr wrap="square" rtlCol="1">
            <a:spAutoFit/>
          </a:bodyPr>
          <a:lstStyle/>
          <a:p>
            <a:r>
              <a:rPr lang="en-US" dirty="0"/>
              <a:t>2- Convolution layer:</a:t>
            </a:r>
          </a:p>
          <a:p>
            <a:endParaRPr lang="en-US" dirty="0"/>
          </a:p>
          <a:p>
            <a:endParaRPr lang="en-US" dirty="0"/>
          </a:p>
          <a:p>
            <a:r>
              <a:rPr lang="en-US" dirty="0"/>
              <a:t>After we come out of embedding layer, we want to get feature </a:t>
            </a:r>
          </a:p>
          <a:p>
            <a:r>
              <a:rPr lang="en-US" dirty="0"/>
              <a:t>descriptor for whole of text, so we use neural network over this</a:t>
            </a:r>
          </a:p>
          <a:p>
            <a:r>
              <a:rPr lang="en-US" dirty="0"/>
              <a:t> embedding. To analyze n-grams in our text, we just convolve </a:t>
            </a:r>
          </a:p>
          <a:p>
            <a:r>
              <a:rPr lang="en-US" dirty="0"/>
              <a:t>the word vectors that are near, you can think of it as sliding </a:t>
            </a:r>
          </a:p>
          <a:p>
            <a:r>
              <a:rPr lang="en-US" dirty="0"/>
              <a:t>window walk on our word vector matrix.  You need to track</a:t>
            </a:r>
          </a:p>
          <a:p>
            <a:r>
              <a:rPr lang="en-US" dirty="0"/>
              <a:t> many n-grams,  that's why you need a lot of convolutional filters.</a:t>
            </a:r>
          </a:p>
          <a:p>
            <a:r>
              <a:rPr lang="en-US" dirty="0"/>
              <a:t> And these filters are called 1D convolutions because we </a:t>
            </a:r>
          </a:p>
          <a:p>
            <a:r>
              <a:rPr lang="en-US" dirty="0"/>
              <a:t>slide the window only in one direction.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911" y="1382318"/>
            <a:ext cx="4201111" cy="4715533"/>
          </a:xfrm>
          <a:prstGeom prst="rect">
            <a:avLst/>
          </a:prstGeom>
        </p:spPr>
      </p:pic>
    </p:spTree>
    <p:extLst>
      <p:ext uri="{BB962C8B-B14F-4D97-AF65-F5344CB8AC3E}">
        <p14:creationId xmlns:p14="http://schemas.microsoft.com/office/powerpoint/2010/main" val="1238971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a:p>
            <a:r>
              <a:rPr lang="en-US" dirty="0"/>
              <a:t>Model Layer description:</a:t>
            </a:r>
            <a:endParaRPr lang="ar-EG" dirty="0"/>
          </a:p>
          <a:p>
            <a:endParaRPr lang="ar-EG" dirty="0"/>
          </a:p>
        </p:txBody>
      </p:sp>
      <p:sp>
        <p:nvSpPr>
          <p:cNvPr id="3" name="TextBox 2"/>
          <p:cNvSpPr txBox="1"/>
          <p:nvPr/>
        </p:nvSpPr>
        <p:spPr>
          <a:xfrm>
            <a:off x="812800" y="1411111"/>
            <a:ext cx="11095215" cy="5355312"/>
          </a:xfrm>
          <a:prstGeom prst="rect">
            <a:avLst/>
          </a:prstGeom>
          <a:noFill/>
        </p:spPr>
        <p:txBody>
          <a:bodyPr wrap="square" rtlCol="1">
            <a:spAutoFit/>
          </a:bodyPr>
          <a:lstStyle/>
          <a:p>
            <a:endParaRPr lang="en-US" dirty="0"/>
          </a:p>
          <a:p>
            <a:endParaRPr lang="en-US" dirty="0"/>
          </a:p>
          <a:p>
            <a:r>
              <a:rPr lang="en-US" dirty="0"/>
              <a:t>3- Maxpooling layer:</a:t>
            </a:r>
          </a:p>
          <a:p>
            <a:endParaRPr lang="en-US" dirty="0"/>
          </a:p>
          <a:p>
            <a:r>
              <a:rPr lang="en-US" dirty="0"/>
              <a:t>is a sample-based discretization process. </a:t>
            </a:r>
          </a:p>
          <a:p>
            <a:r>
              <a:rPr lang="en-US" dirty="0"/>
              <a:t>The objective is to down-sample an input</a:t>
            </a:r>
          </a:p>
          <a:p>
            <a:r>
              <a:rPr lang="en-US" dirty="0"/>
              <a:t> representation (image, hidden-</a:t>
            </a:r>
            <a:r>
              <a:rPr lang="en-US" b="1" dirty="0"/>
              <a:t>layer</a:t>
            </a:r>
            <a:r>
              <a:rPr lang="en-US" dirty="0"/>
              <a:t> </a:t>
            </a:r>
          </a:p>
          <a:p>
            <a:r>
              <a:rPr lang="en-US" dirty="0"/>
              <a:t>output matrix, etc.), reducing its </a:t>
            </a:r>
          </a:p>
          <a:p>
            <a:r>
              <a:rPr lang="en-US" dirty="0"/>
              <a:t>dimensionality , we do maximum pooling </a:t>
            </a:r>
          </a:p>
          <a:p>
            <a:r>
              <a:rPr lang="en-US" dirty="0"/>
              <a:t>overtime and, we apply multiple filter with </a:t>
            </a:r>
          </a:p>
          <a:p>
            <a:r>
              <a:rPr lang="en-US" dirty="0"/>
              <a:t>different length and finally we got vector is</a:t>
            </a:r>
          </a:p>
          <a:p>
            <a:r>
              <a:rPr lang="en-US" dirty="0"/>
              <a:t> a kind of embedding of our input sequence.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2077560"/>
            <a:ext cx="5147734" cy="4305901"/>
          </a:xfrm>
          <a:prstGeom prst="rect">
            <a:avLst/>
          </a:prstGeom>
        </p:spPr>
      </p:pic>
    </p:spTree>
    <p:extLst>
      <p:ext uri="{BB962C8B-B14F-4D97-AF65-F5344CB8AC3E}">
        <p14:creationId xmlns:p14="http://schemas.microsoft.com/office/powerpoint/2010/main" val="2738072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a:p>
            <a:r>
              <a:rPr lang="en-US" dirty="0"/>
              <a:t>Model Layer description:</a:t>
            </a:r>
            <a:endParaRPr lang="ar-EG" dirty="0"/>
          </a:p>
          <a:p>
            <a:endParaRPr lang="ar-EG" dirty="0"/>
          </a:p>
        </p:txBody>
      </p:sp>
      <p:sp>
        <p:nvSpPr>
          <p:cNvPr id="3" name="TextBox 2"/>
          <p:cNvSpPr txBox="1"/>
          <p:nvPr/>
        </p:nvSpPr>
        <p:spPr>
          <a:xfrm>
            <a:off x="462844" y="1580444"/>
            <a:ext cx="11130845" cy="5909310"/>
          </a:xfrm>
          <a:prstGeom prst="rect">
            <a:avLst/>
          </a:prstGeom>
          <a:noFill/>
        </p:spPr>
        <p:txBody>
          <a:bodyPr wrap="square" rtlCol="1">
            <a:spAutoFit/>
          </a:bodyPr>
          <a:lstStyle/>
          <a:p>
            <a:r>
              <a:rPr lang="en-US" dirty="0"/>
              <a:t>4- Flatten layer:</a:t>
            </a:r>
          </a:p>
          <a:p>
            <a:r>
              <a:rPr lang="en-US" dirty="0"/>
              <a:t> Does not affect the batch size. The purpose of this argument is to preserve weight ordering when switching a model from one data format to another</a:t>
            </a:r>
          </a:p>
          <a:p>
            <a:endParaRPr lang="en-US" dirty="0"/>
          </a:p>
          <a:p>
            <a:endParaRPr lang="en-US" dirty="0"/>
          </a:p>
          <a:p>
            <a:r>
              <a:rPr lang="en-US" dirty="0"/>
              <a:t>5- Dense layer :</a:t>
            </a:r>
          </a:p>
          <a:p>
            <a:r>
              <a:rPr lang="en-US" dirty="0"/>
              <a:t>  Two dense layer are used in our architecture one with </a:t>
            </a:r>
            <a:r>
              <a:rPr lang="en-US" dirty="0" err="1"/>
              <a:t>relu</a:t>
            </a:r>
            <a:r>
              <a:rPr lang="en-US" dirty="0"/>
              <a:t> activation function , another one with sigmoid</a:t>
            </a:r>
          </a:p>
          <a:p>
            <a:endParaRPr lang="en-US" dirty="0"/>
          </a:p>
          <a:p>
            <a:endParaRPr lang="en-US" dirty="0"/>
          </a:p>
          <a:p>
            <a:r>
              <a:rPr lang="en-US" dirty="0"/>
              <a:t>6- dropout layer:</a:t>
            </a:r>
          </a:p>
          <a:p>
            <a:endParaRPr lang="en-US" dirty="0"/>
          </a:p>
          <a:p>
            <a:r>
              <a:rPr lang="en-US" dirty="0"/>
              <a:t>  This layer prevent overfitting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ar-EG" dirty="0"/>
          </a:p>
        </p:txBody>
      </p:sp>
    </p:spTree>
    <p:extLst>
      <p:ext uri="{BB962C8B-B14F-4D97-AF65-F5344CB8AC3E}">
        <p14:creationId xmlns:p14="http://schemas.microsoft.com/office/powerpoint/2010/main" val="3959090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 Training</a:t>
            </a:r>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66" y="1467555"/>
            <a:ext cx="10961512" cy="5221462"/>
          </a:xfrm>
          <a:prstGeom prst="rect">
            <a:avLst/>
          </a:prstGeom>
        </p:spPr>
      </p:pic>
    </p:spTree>
    <p:extLst>
      <p:ext uri="{BB962C8B-B14F-4D97-AF65-F5344CB8AC3E}">
        <p14:creationId xmlns:p14="http://schemas.microsoft.com/office/powerpoint/2010/main" val="963371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NLP using Deep learning</a:t>
            </a:r>
            <a:endParaRPr lang="ar-EG" dirty="0"/>
          </a:p>
        </p:txBody>
      </p:sp>
      <p:sp>
        <p:nvSpPr>
          <p:cNvPr id="3" name="TextBox 2"/>
          <p:cNvSpPr txBox="1"/>
          <p:nvPr/>
        </p:nvSpPr>
        <p:spPr>
          <a:xfrm>
            <a:off x="666044" y="1580444"/>
            <a:ext cx="10622845" cy="4247317"/>
          </a:xfrm>
          <a:prstGeom prst="rect">
            <a:avLst/>
          </a:prstGeom>
          <a:noFill/>
        </p:spPr>
        <p:txBody>
          <a:bodyPr wrap="square" rtlCol="1">
            <a:spAutoFit/>
          </a:bodyPr>
          <a:lstStyle/>
          <a:p>
            <a:endParaRPr lang="en-US" dirty="0"/>
          </a:p>
          <a:p>
            <a:endParaRPr lang="en-US" dirty="0"/>
          </a:p>
          <a:p>
            <a:r>
              <a:rPr lang="en-US" dirty="0"/>
              <a:t>Deep learning has emerged as a powerful machine learning technique that learns multiple layers of representations or features of the data and produces state-of-the-art prediction results. Along with the success of deep learning in many other application domains, deep learning is also popularly used in sentiment analysis in recent years.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60992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08</a:t>
            </a:r>
            <a:endParaRPr lang="ko-KR" altLang="en-US" sz="4800" b="1" dirty="0">
              <a:solidFill>
                <a:schemeClr val="bg1"/>
              </a:solidFill>
              <a:cs typeface="Arial" pitchFamily="34" charset="0"/>
            </a:endParaRPr>
          </a:p>
        </p:txBody>
      </p:sp>
      <p:sp>
        <p:nvSpPr>
          <p:cNvPr id="4"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Enhancement</a:t>
            </a:r>
          </a:p>
        </p:txBody>
      </p:sp>
    </p:spTree>
    <p:extLst>
      <p:ext uri="{BB962C8B-B14F-4D97-AF65-F5344CB8AC3E}">
        <p14:creationId xmlns:p14="http://schemas.microsoft.com/office/powerpoint/2010/main" val="138332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1- Sell/Buy Model</a:t>
            </a:r>
          </a:p>
        </p:txBody>
      </p:sp>
      <p:sp>
        <p:nvSpPr>
          <p:cNvPr id="7" name="مستطيل 6"/>
          <p:cNvSpPr/>
          <p:nvPr/>
        </p:nvSpPr>
        <p:spPr>
          <a:xfrm>
            <a:off x="790506" y="1140842"/>
            <a:ext cx="1167948" cy="388696"/>
          </a:xfrm>
          <a:prstGeom prst="rect">
            <a:avLst/>
          </a:prstGeom>
        </p:spPr>
        <p:txBody>
          <a:bodyPr wrap="none">
            <a:spAutoFit/>
          </a:bodyPr>
          <a:lstStyle/>
          <a:p>
            <a:pPr algn="just">
              <a:lnSpc>
                <a:spcPct val="107000"/>
              </a:lnSpc>
            </a:pPr>
            <a:r>
              <a:rPr lang="en-US" b="1" dirty="0">
                <a:latin typeface="Times New Roman" panose="02020603050405020304" pitchFamily="18" charset="0"/>
                <a:ea typeface="Calibri" panose="020F0502020204030204" pitchFamily="34" charset="0"/>
                <a:cs typeface="Arial" panose="020B0604020202020204" pitchFamily="34" charset="0"/>
              </a:rPr>
              <a:t>Approach</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مستطيل 7"/>
          <p:cNvSpPr/>
          <p:nvPr/>
        </p:nvSpPr>
        <p:spPr>
          <a:xfrm>
            <a:off x="790505" y="1713135"/>
            <a:ext cx="10966065" cy="1477328"/>
          </a:xfrm>
          <a:prstGeom prst="rect">
            <a:avLst/>
          </a:prstGeom>
        </p:spPr>
        <p:txBody>
          <a:bodyPr wrap="square">
            <a:spAutoFit/>
          </a:bodyPr>
          <a:lstStyle/>
          <a:p>
            <a:r>
              <a:rPr lang="en-US" dirty="0"/>
              <a:t>we extracted tweets from API, processed them for Natural Language Processing (NLP) and sentiment analysis. After predicting sentiment, we extracted historical data from Yahoo Finance. We then developed a model for stock market prediction using stock price data and sentiment score to predict the change in stock market. The proposed methodology for predicting the stock market movement through sentiment analysis showed in the following figure:</a:t>
            </a:r>
          </a:p>
        </p:txBody>
      </p:sp>
      <p:pic>
        <p:nvPicPr>
          <p:cNvPr id="13" name="صورة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743" y="3374060"/>
            <a:ext cx="5639587" cy="3248478"/>
          </a:xfrm>
          <a:prstGeom prst="rect">
            <a:avLst/>
          </a:prstGeom>
        </p:spPr>
      </p:pic>
    </p:spTree>
    <p:extLst>
      <p:ext uri="{BB962C8B-B14F-4D97-AF65-F5344CB8AC3E}">
        <p14:creationId xmlns:p14="http://schemas.microsoft.com/office/powerpoint/2010/main" val="381361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System Components And Architecture</a:t>
            </a:r>
          </a:p>
        </p:txBody>
      </p:sp>
      <p:sp>
        <p:nvSpPr>
          <p:cNvPr id="4" name="مستطيل 3"/>
          <p:cNvSpPr/>
          <p:nvPr/>
        </p:nvSpPr>
        <p:spPr>
          <a:xfrm>
            <a:off x="1049382" y="1269163"/>
            <a:ext cx="10504964" cy="923330"/>
          </a:xfrm>
          <a:prstGeom prst="rect">
            <a:avLst/>
          </a:prstGeom>
        </p:spPr>
        <p:txBody>
          <a:bodyPr wrap="square">
            <a:spAutoFit/>
          </a:bodyPr>
          <a:lstStyle/>
          <a:p>
            <a:r>
              <a:rPr lang="en-US" dirty="0"/>
              <a:t>A system architecture is the conceptual model that defines the structure, behavior, and more views of a system. A system architecture can consist of system components and the sub-systems developed, that will work together to implement the overall system.</a:t>
            </a:r>
          </a:p>
        </p:txBody>
      </p:sp>
      <p:pic>
        <p:nvPicPr>
          <p:cNvPr id="49" name="Picture 1"/>
          <p:cNvPicPr/>
          <p:nvPr/>
        </p:nvPicPr>
        <p:blipFill>
          <a:blip r:embed="rId2">
            <a:extLst>
              <a:ext uri="{28A0092B-C50C-407E-A947-70E740481C1C}">
                <a14:useLocalDpi xmlns:a14="http://schemas.microsoft.com/office/drawing/2010/main" val="0"/>
              </a:ext>
            </a:extLst>
          </a:blip>
          <a:stretch>
            <a:fillRect/>
          </a:stretch>
        </p:blipFill>
        <p:spPr>
          <a:xfrm>
            <a:off x="3566160" y="2218619"/>
            <a:ext cx="5630091" cy="4443438"/>
          </a:xfrm>
          <a:prstGeom prst="rect">
            <a:avLst/>
          </a:prstGeom>
        </p:spPr>
      </p:pic>
    </p:spTree>
    <p:extLst>
      <p:ext uri="{BB962C8B-B14F-4D97-AF65-F5344CB8AC3E}">
        <p14:creationId xmlns:p14="http://schemas.microsoft.com/office/powerpoint/2010/main" val="3385714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5DF64969-2747-49C6-915E-2978D3B234AF}"/>
              </a:ext>
            </a:extLst>
          </p:cNvPr>
          <p:cNvSpPr/>
          <p:nvPr/>
        </p:nvSpPr>
        <p:spPr>
          <a:xfrm>
            <a:off x="7302391" y="3985383"/>
            <a:ext cx="3985962" cy="2898743"/>
          </a:xfrm>
          <a:custGeom>
            <a:avLst/>
            <a:gdLst>
              <a:gd name="connsiteX0" fmla="*/ 2186646 w 4678328"/>
              <a:gd name="connsiteY0" fmla="*/ 1274686 h 3401291"/>
              <a:gd name="connsiteX1" fmla="*/ 2336664 w 4678328"/>
              <a:gd name="connsiteY1" fmla="*/ 2146224 h 3401291"/>
              <a:gd name="connsiteX2" fmla="*/ 2393814 w 4678328"/>
              <a:gd name="connsiteY2" fmla="*/ 1929530 h 3401291"/>
              <a:gd name="connsiteX3" fmla="*/ 2474777 w 4678328"/>
              <a:gd name="connsiteY3" fmla="*/ 1710455 h 3401291"/>
              <a:gd name="connsiteX4" fmla="*/ 2346189 w 4678328"/>
              <a:gd name="connsiteY4" fmla="*/ 1579486 h 3401291"/>
              <a:gd name="connsiteX5" fmla="*/ 2396196 w 4678328"/>
              <a:gd name="connsiteY5" fmla="*/ 1527099 h 3401291"/>
              <a:gd name="connsiteX6" fmla="*/ 2186646 w 4678328"/>
              <a:gd name="connsiteY6" fmla="*/ 1274686 h 3401291"/>
              <a:gd name="connsiteX7" fmla="*/ 2784341 w 4678328"/>
              <a:gd name="connsiteY7" fmla="*/ 1174674 h 3401291"/>
              <a:gd name="connsiteX8" fmla="*/ 2570029 w 4678328"/>
              <a:gd name="connsiteY8" fmla="*/ 1512811 h 3401291"/>
              <a:gd name="connsiteX9" fmla="*/ 2627179 w 4678328"/>
              <a:gd name="connsiteY9" fmla="*/ 1555674 h 3401291"/>
              <a:gd name="connsiteX10" fmla="*/ 2581935 w 4678328"/>
              <a:gd name="connsiteY10" fmla="*/ 1698549 h 3401291"/>
              <a:gd name="connsiteX11" fmla="*/ 2655754 w 4678328"/>
              <a:gd name="connsiteY11" fmla="*/ 1881905 h 3401291"/>
              <a:gd name="connsiteX12" fmla="*/ 2667660 w 4678328"/>
              <a:gd name="connsiteY12" fmla="*/ 2248617 h 3401291"/>
              <a:gd name="connsiteX13" fmla="*/ 2784341 w 4678328"/>
              <a:gd name="connsiteY13" fmla="*/ 1174674 h 3401291"/>
              <a:gd name="connsiteX14" fmla="*/ 2443355 w 4678328"/>
              <a:gd name="connsiteY14" fmla="*/ 0 h 3401291"/>
              <a:gd name="connsiteX15" fmla="*/ 2829442 w 4678328"/>
              <a:gd name="connsiteY15" fmla="*/ 262774 h 3401291"/>
              <a:gd name="connsiteX16" fmla="*/ 2878765 w 4678328"/>
              <a:gd name="connsiteY16" fmla="*/ 644457 h 3401291"/>
              <a:gd name="connsiteX17" fmla="*/ 2830455 w 4678328"/>
              <a:gd name="connsiteY17" fmla="*/ 854031 h 3401291"/>
              <a:gd name="connsiteX18" fmla="*/ 2788464 w 4678328"/>
              <a:gd name="connsiteY18" fmla="*/ 922945 h 3401291"/>
              <a:gd name="connsiteX19" fmla="*/ 2757485 w 4678328"/>
              <a:gd name="connsiteY19" fmla="*/ 1098074 h 3401291"/>
              <a:gd name="connsiteX20" fmla="*/ 2960953 w 4678328"/>
              <a:gd name="connsiteY20" fmla="*/ 1273909 h 3401291"/>
              <a:gd name="connsiteX21" fmla="*/ 3155602 w 4678328"/>
              <a:gd name="connsiteY21" fmla="*/ 1337283 h 3401291"/>
              <a:gd name="connsiteX22" fmla="*/ 3504160 w 4678328"/>
              <a:gd name="connsiteY22" fmla="*/ 1436872 h 3401291"/>
              <a:gd name="connsiteX23" fmla="*/ 3703337 w 4678328"/>
              <a:gd name="connsiteY23" fmla="*/ 1658681 h 3401291"/>
              <a:gd name="connsiteX24" fmla="*/ 3755300 w 4678328"/>
              <a:gd name="connsiteY24" fmla="*/ 1870260 h 3401291"/>
              <a:gd name="connsiteX25" fmla="*/ 3857246 w 4678328"/>
              <a:gd name="connsiteY25" fmla="*/ 2197363 h 3401291"/>
              <a:gd name="connsiteX26" fmla="*/ 3912509 w 4678328"/>
              <a:gd name="connsiteY26" fmla="*/ 2546393 h 3401291"/>
              <a:gd name="connsiteX27" fmla="*/ 4032115 w 4678328"/>
              <a:gd name="connsiteY27" fmla="*/ 2715791 h 3401291"/>
              <a:gd name="connsiteX28" fmla="*/ 4293462 w 4678328"/>
              <a:gd name="connsiteY28" fmla="*/ 2597154 h 3401291"/>
              <a:gd name="connsiteX29" fmla="*/ 4378999 w 4678328"/>
              <a:gd name="connsiteY29" fmla="*/ 2353417 h 3401291"/>
              <a:gd name="connsiteX30" fmla="*/ 4540311 w 4678328"/>
              <a:gd name="connsiteY30" fmla="*/ 2071557 h 3401291"/>
              <a:gd name="connsiteX31" fmla="*/ 4554362 w 4678328"/>
              <a:gd name="connsiteY31" fmla="*/ 2270262 h 3401291"/>
              <a:gd name="connsiteX32" fmla="*/ 4659208 w 4678328"/>
              <a:gd name="connsiteY32" fmla="*/ 2297894 h 3401291"/>
              <a:gd name="connsiteX33" fmla="*/ 4640370 w 4678328"/>
              <a:gd name="connsiteY33" fmla="*/ 2455386 h 3401291"/>
              <a:gd name="connsiteX34" fmla="*/ 4634901 w 4678328"/>
              <a:gd name="connsiteY34" fmla="*/ 2541630 h 3401291"/>
              <a:gd name="connsiteX35" fmla="*/ 4535549 w 4678328"/>
              <a:gd name="connsiteY35" fmla="*/ 2780368 h 3401291"/>
              <a:gd name="connsiteX36" fmla="*/ 4489809 w 4678328"/>
              <a:gd name="connsiteY36" fmla="*/ 3177283 h 3401291"/>
              <a:gd name="connsiteX37" fmla="*/ 4232964 w 4678328"/>
              <a:gd name="connsiteY37" fmla="*/ 3315466 h 3401291"/>
              <a:gd name="connsiteX38" fmla="*/ 3818438 w 4678328"/>
              <a:gd name="connsiteY38" fmla="*/ 3394071 h 3401291"/>
              <a:gd name="connsiteX39" fmla="*/ 3605871 w 4678328"/>
              <a:gd name="connsiteY39" fmla="*/ 3291606 h 3401291"/>
              <a:gd name="connsiteX40" fmla="*/ 3481527 w 4678328"/>
              <a:gd name="connsiteY40" fmla="*/ 3188717 h 3401291"/>
              <a:gd name="connsiteX41" fmla="*/ 3464858 w 4678328"/>
              <a:gd name="connsiteY41" fmla="*/ 3381692 h 3401291"/>
              <a:gd name="connsiteX42" fmla="*/ 1512398 w 4678328"/>
              <a:gd name="connsiteY42" fmla="*/ 3377166 h 3401291"/>
              <a:gd name="connsiteX43" fmla="*/ 1503345 w 4678328"/>
              <a:gd name="connsiteY43" fmla="*/ 3169902 h 3401291"/>
              <a:gd name="connsiteX44" fmla="*/ 1179353 w 4678328"/>
              <a:gd name="connsiteY44" fmla="*/ 3278781 h 3401291"/>
              <a:gd name="connsiteX45" fmla="*/ 734673 w 4678328"/>
              <a:gd name="connsiteY45" fmla="*/ 3204182 h 3401291"/>
              <a:gd name="connsiteX46" fmla="*/ 586446 w 4678328"/>
              <a:gd name="connsiteY46" fmla="*/ 3134443 h 3401291"/>
              <a:gd name="connsiteX47" fmla="*/ 443618 w 4678328"/>
              <a:gd name="connsiteY47" fmla="*/ 3073168 h 3401291"/>
              <a:gd name="connsiteX48" fmla="*/ 432655 w 4678328"/>
              <a:gd name="connsiteY48" fmla="*/ 2752500 h 3401291"/>
              <a:gd name="connsiteX49" fmla="*/ 208699 w 4678328"/>
              <a:gd name="connsiteY49" fmla="*/ 2577608 h 3401291"/>
              <a:gd name="connsiteX50" fmla="*/ 116962 w 4678328"/>
              <a:gd name="connsiteY50" fmla="*/ 2489196 h 3401291"/>
              <a:gd name="connsiteX51" fmla="*/ 64952 w 4678328"/>
              <a:gd name="connsiteY51" fmla="*/ 2374824 h 3401291"/>
              <a:gd name="connsiteX52" fmla="*/ 27630 w 4678328"/>
              <a:gd name="connsiteY52" fmla="*/ 2221670 h 3401291"/>
              <a:gd name="connsiteX53" fmla="*/ 11669 w 4678328"/>
              <a:gd name="connsiteY53" fmla="*/ 2114915 h 3401291"/>
              <a:gd name="connsiteX54" fmla="*/ 303054 w 4678328"/>
              <a:gd name="connsiteY54" fmla="*/ 2227376 h 3401291"/>
              <a:gd name="connsiteX55" fmla="*/ 323070 w 4678328"/>
              <a:gd name="connsiteY55" fmla="*/ 1924085 h 3401291"/>
              <a:gd name="connsiteX56" fmla="*/ 503904 w 4678328"/>
              <a:gd name="connsiteY56" fmla="*/ 2297187 h 3401291"/>
              <a:gd name="connsiteX57" fmla="*/ 578690 w 4678328"/>
              <a:gd name="connsiteY57" fmla="*/ 2494689 h 3401291"/>
              <a:gd name="connsiteX58" fmla="*/ 891247 w 4678328"/>
              <a:gd name="connsiteY58" fmla="*/ 2641524 h 3401291"/>
              <a:gd name="connsiteX59" fmla="*/ 1102163 w 4678328"/>
              <a:gd name="connsiteY59" fmla="*/ 2655034 h 3401291"/>
              <a:gd name="connsiteX60" fmla="*/ 1171927 w 4678328"/>
              <a:gd name="connsiteY60" fmla="*/ 2481604 h 3401291"/>
              <a:gd name="connsiteX61" fmla="*/ 1344201 w 4678328"/>
              <a:gd name="connsiteY61" fmla="*/ 2194982 h 3401291"/>
              <a:gd name="connsiteX62" fmla="*/ 1326072 w 4678328"/>
              <a:gd name="connsiteY62" fmla="*/ 2079691 h 3401291"/>
              <a:gd name="connsiteX63" fmla="*/ 1516430 w 4678328"/>
              <a:gd name="connsiteY63" fmla="*/ 1580549 h 3401291"/>
              <a:gd name="connsiteX64" fmla="*/ 2014889 w 4678328"/>
              <a:gd name="connsiteY64" fmla="*/ 1373497 h 3401291"/>
              <a:gd name="connsiteX65" fmla="*/ 2161396 w 4678328"/>
              <a:gd name="connsiteY65" fmla="*/ 1188397 h 3401291"/>
              <a:gd name="connsiteX66" fmla="*/ 2128270 w 4678328"/>
              <a:gd name="connsiteY66" fmla="*/ 939638 h 3401291"/>
              <a:gd name="connsiteX67" fmla="*/ 2050844 w 4678328"/>
              <a:gd name="connsiteY67" fmla="*/ 872939 h 3401291"/>
              <a:gd name="connsiteX68" fmla="*/ 2014865 w 4678328"/>
              <a:gd name="connsiteY68" fmla="*/ 599426 h 3401291"/>
              <a:gd name="connsiteX69" fmla="*/ 2443355 w 4678328"/>
              <a:gd name="connsiteY69" fmla="*/ 0 h 3401291"/>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29442 w 4678328"/>
              <a:gd name="connsiteY15" fmla="*/ 263742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 name="connsiteX0" fmla="*/ 2186646 w 4678328"/>
              <a:gd name="connsiteY0" fmla="*/ 1275654 h 3402259"/>
              <a:gd name="connsiteX1" fmla="*/ 2336664 w 4678328"/>
              <a:gd name="connsiteY1" fmla="*/ 2147192 h 3402259"/>
              <a:gd name="connsiteX2" fmla="*/ 2393814 w 4678328"/>
              <a:gd name="connsiteY2" fmla="*/ 1930498 h 3402259"/>
              <a:gd name="connsiteX3" fmla="*/ 2474777 w 4678328"/>
              <a:gd name="connsiteY3" fmla="*/ 1711423 h 3402259"/>
              <a:gd name="connsiteX4" fmla="*/ 2346189 w 4678328"/>
              <a:gd name="connsiteY4" fmla="*/ 1580454 h 3402259"/>
              <a:gd name="connsiteX5" fmla="*/ 2396196 w 4678328"/>
              <a:gd name="connsiteY5" fmla="*/ 1528067 h 3402259"/>
              <a:gd name="connsiteX6" fmla="*/ 2186646 w 4678328"/>
              <a:gd name="connsiteY6" fmla="*/ 1275654 h 3402259"/>
              <a:gd name="connsiteX7" fmla="*/ 2784341 w 4678328"/>
              <a:gd name="connsiteY7" fmla="*/ 1175642 h 3402259"/>
              <a:gd name="connsiteX8" fmla="*/ 2570029 w 4678328"/>
              <a:gd name="connsiteY8" fmla="*/ 1513779 h 3402259"/>
              <a:gd name="connsiteX9" fmla="*/ 2627179 w 4678328"/>
              <a:gd name="connsiteY9" fmla="*/ 1556642 h 3402259"/>
              <a:gd name="connsiteX10" fmla="*/ 2581935 w 4678328"/>
              <a:gd name="connsiteY10" fmla="*/ 1699517 h 3402259"/>
              <a:gd name="connsiteX11" fmla="*/ 2655754 w 4678328"/>
              <a:gd name="connsiteY11" fmla="*/ 1882873 h 3402259"/>
              <a:gd name="connsiteX12" fmla="*/ 2667660 w 4678328"/>
              <a:gd name="connsiteY12" fmla="*/ 2249585 h 3402259"/>
              <a:gd name="connsiteX13" fmla="*/ 2784341 w 4678328"/>
              <a:gd name="connsiteY13" fmla="*/ 1175642 h 3402259"/>
              <a:gd name="connsiteX14" fmla="*/ 2443355 w 4678328"/>
              <a:gd name="connsiteY14" fmla="*/ 968 h 3402259"/>
              <a:gd name="connsiteX15" fmla="*/ 2864576 w 4678328"/>
              <a:gd name="connsiteY15" fmla="*/ 252031 h 3402259"/>
              <a:gd name="connsiteX16" fmla="*/ 2878765 w 4678328"/>
              <a:gd name="connsiteY16" fmla="*/ 645425 h 3402259"/>
              <a:gd name="connsiteX17" fmla="*/ 2830455 w 4678328"/>
              <a:gd name="connsiteY17" fmla="*/ 854999 h 3402259"/>
              <a:gd name="connsiteX18" fmla="*/ 2788464 w 4678328"/>
              <a:gd name="connsiteY18" fmla="*/ 923913 h 3402259"/>
              <a:gd name="connsiteX19" fmla="*/ 2757485 w 4678328"/>
              <a:gd name="connsiteY19" fmla="*/ 1099042 h 3402259"/>
              <a:gd name="connsiteX20" fmla="*/ 2960953 w 4678328"/>
              <a:gd name="connsiteY20" fmla="*/ 1274877 h 3402259"/>
              <a:gd name="connsiteX21" fmla="*/ 3155602 w 4678328"/>
              <a:gd name="connsiteY21" fmla="*/ 1338251 h 3402259"/>
              <a:gd name="connsiteX22" fmla="*/ 3504160 w 4678328"/>
              <a:gd name="connsiteY22" fmla="*/ 1437840 h 3402259"/>
              <a:gd name="connsiteX23" fmla="*/ 3703337 w 4678328"/>
              <a:gd name="connsiteY23" fmla="*/ 1659649 h 3402259"/>
              <a:gd name="connsiteX24" fmla="*/ 3755300 w 4678328"/>
              <a:gd name="connsiteY24" fmla="*/ 1871228 h 3402259"/>
              <a:gd name="connsiteX25" fmla="*/ 3857246 w 4678328"/>
              <a:gd name="connsiteY25" fmla="*/ 2198331 h 3402259"/>
              <a:gd name="connsiteX26" fmla="*/ 3912509 w 4678328"/>
              <a:gd name="connsiteY26" fmla="*/ 2547361 h 3402259"/>
              <a:gd name="connsiteX27" fmla="*/ 4032115 w 4678328"/>
              <a:gd name="connsiteY27" fmla="*/ 2716759 h 3402259"/>
              <a:gd name="connsiteX28" fmla="*/ 4293462 w 4678328"/>
              <a:gd name="connsiteY28" fmla="*/ 2598122 h 3402259"/>
              <a:gd name="connsiteX29" fmla="*/ 4378999 w 4678328"/>
              <a:gd name="connsiteY29" fmla="*/ 2354385 h 3402259"/>
              <a:gd name="connsiteX30" fmla="*/ 4540311 w 4678328"/>
              <a:gd name="connsiteY30" fmla="*/ 2072525 h 3402259"/>
              <a:gd name="connsiteX31" fmla="*/ 4554362 w 4678328"/>
              <a:gd name="connsiteY31" fmla="*/ 2271230 h 3402259"/>
              <a:gd name="connsiteX32" fmla="*/ 4659208 w 4678328"/>
              <a:gd name="connsiteY32" fmla="*/ 2298862 h 3402259"/>
              <a:gd name="connsiteX33" fmla="*/ 4640370 w 4678328"/>
              <a:gd name="connsiteY33" fmla="*/ 2456354 h 3402259"/>
              <a:gd name="connsiteX34" fmla="*/ 4634901 w 4678328"/>
              <a:gd name="connsiteY34" fmla="*/ 2542598 h 3402259"/>
              <a:gd name="connsiteX35" fmla="*/ 4535549 w 4678328"/>
              <a:gd name="connsiteY35" fmla="*/ 2781336 h 3402259"/>
              <a:gd name="connsiteX36" fmla="*/ 4489809 w 4678328"/>
              <a:gd name="connsiteY36" fmla="*/ 3178251 h 3402259"/>
              <a:gd name="connsiteX37" fmla="*/ 4232964 w 4678328"/>
              <a:gd name="connsiteY37" fmla="*/ 3316434 h 3402259"/>
              <a:gd name="connsiteX38" fmla="*/ 3818438 w 4678328"/>
              <a:gd name="connsiteY38" fmla="*/ 3395039 h 3402259"/>
              <a:gd name="connsiteX39" fmla="*/ 3605871 w 4678328"/>
              <a:gd name="connsiteY39" fmla="*/ 3292574 h 3402259"/>
              <a:gd name="connsiteX40" fmla="*/ 3481527 w 4678328"/>
              <a:gd name="connsiteY40" fmla="*/ 3189685 h 3402259"/>
              <a:gd name="connsiteX41" fmla="*/ 3464858 w 4678328"/>
              <a:gd name="connsiteY41" fmla="*/ 3382660 h 3402259"/>
              <a:gd name="connsiteX42" fmla="*/ 1512398 w 4678328"/>
              <a:gd name="connsiteY42" fmla="*/ 3378134 h 3402259"/>
              <a:gd name="connsiteX43" fmla="*/ 1503345 w 4678328"/>
              <a:gd name="connsiteY43" fmla="*/ 3170870 h 3402259"/>
              <a:gd name="connsiteX44" fmla="*/ 1179353 w 4678328"/>
              <a:gd name="connsiteY44" fmla="*/ 3279749 h 3402259"/>
              <a:gd name="connsiteX45" fmla="*/ 734673 w 4678328"/>
              <a:gd name="connsiteY45" fmla="*/ 3205150 h 3402259"/>
              <a:gd name="connsiteX46" fmla="*/ 586446 w 4678328"/>
              <a:gd name="connsiteY46" fmla="*/ 3135411 h 3402259"/>
              <a:gd name="connsiteX47" fmla="*/ 443618 w 4678328"/>
              <a:gd name="connsiteY47" fmla="*/ 3074136 h 3402259"/>
              <a:gd name="connsiteX48" fmla="*/ 432655 w 4678328"/>
              <a:gd name="connsiteY48" fmla="*/ 2753468 h 3402259"/>
              <a:gd name="connsiteX49" fmla="*/ 208699 w 4678328"/>
              <a:gd name="connsiteY49" fmla="*/ 2578576 h 3402259"/>
              <a:gd name="connsiteX50" fmla="*/ 116962 w 4678328"/>
              <a:gd name="connsiteY50" fmla="*/ 2490164 h 3402259"/>
              <a:gd name="connsiteX51" fmla="*/ 64952 w 4678328"/>
              <a:gd name="connsiteY51" fmla="*/ 2375792 h 3402259"/>
              <a:gd name="connsiteX52" fmla="*/ 27630 w 4678328"/>
              <a:gd name="connsiteY52" fmla="*/ 2222638 h 3402259"/>
              <a:gd name="connsiteX53" fmla="*/ 11669 w 4678328"/>
              <a:gd name="connsiteY53" fmla="*/ 2115883 h 3402259"/>
              <a:gd name="connsiteX54" fmla="*/ 303054 w 4678328"/>
              <a:gd name="connsiteY54" fmla="*/ 2228344 h 3402259"/>
              <a:gd name="connsiteX55" fmla="*/ 323070 w 4678328"/>
              <a:gd name="connsiteY55" fmla="*/ 1925053 h 3402259"/>
              <a:gd name="connsiteX56" fmla="*/ 503904 w 4678328"/>
              <a:gd name="connsiteY56" fmla="*/ 2298155 h 3402259"/>
              <a:gd name="connsiteX57" fmla="*/ 578690 w 4678328"/>
              <a:gd name="connsiteY57" fmla="*/ 2495657 h 3402259"/>
              <a:gd name="connsiteX58" fmla="*/ 891247 w 4678328"/>
              <a:gd name="connsiteY58" fmla="*/ 2642492 h 3402259"/>
              <a:gd name="connsiteX59" fmla="*/ 1102163 w 4678328"/>
              <a:gd name="connsiteY59" fmla="*/ 2656002 h 3402259"/>
              <a:gd name="connsiteX60" fmla="*/ 1171927 w 4678328"/>
              <a:gd name="connsiteY60" fmla="*/ 2482572 h 3402259"/>
              <a:gd name="connsiteX61" fmla="*/ 1344201 w 4678328"/>
              <a:gd name="connsiteY61" fmla="*/ 2195950 h 3402259"/>
              <a:gd name="connsiteX62" fmla="*/ 1326072 w 4678328"/>
              <a:gd name="connsiteY62" fmla="*/ 2080659 h 3402259"/>
              <a:gd name="connsiteX63" fmla="*/ 1516430 w 4678328"/>
              <a:gd name="connsiteY63" fmla="*/ 1581517 h 3402259"/>
              <a:gd name="connsiteX64" fmla="*/ 2014889 w 4678328"/>
              <a:gd name="connsiteY64" fmla="*/ 1374465 h 3402259"/>
              <a:gd name="connsiteX65" fmla="*/ 2161396 w 4678328"/>
              <a:gd name="connsiteY65" fmla="*/ 1189365 h 3402259"/>
              <a:gd name="connsiteX66" fmla="*/ 2128270 w 4678328"/>
              <a:gd name="connsiteY66" fmla="*/ 940606 h 3402259"/>
              <a:gd name="connsiteX67" fmla="*/ 2050844 w 4678328"/>
              <a:gd name="connsiteY67" fmla="*/ 873907 h 3402259"/>
              <a:gd name="connsiteX68" fmla="*/ 2014865 w 4678328"/>
              <a:gd name="connsiteY68" fmla="*/ 600394 h 3402259"/>
              <a:gd name="connsiteX69" fmla="*/ 2443355 w 4678328"/>
              <a:gd name="connsiteY69" fmla="*/ 968 h 340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78328" h="3402259">
                <a:moveTo>
                  <a:pt x="2186646" y="1275654"/>
                </a:moveTo>
                <a:cubicBezTo>
                  <a:pt x="2177121" y="1578073"/>
                  <a:pt x="2265227" y="1863823"/>
                  <a:pt x="2336664" y="2147192"/>
                </a:cubicBezTo>
                <a:cubicBezTo>
                  <a:pt x="2355714" y="2074961"/>
                  <a:pt x="2379527" y="2012254"/>
                  <a:pt x="2393814" y="1930498"/>
                </a:cubicBezTo>
                <a:cubicBezTo>
                  <a:pt x="2408896" y="1840804"/>
                  <a:pt x="2452552" y="1796355"/>
                  <a:pt x="2474777" y="1711423"/>
                </a:cubicBezTo>
                <a:cubicBezTo>
                  <a:pt x="2450964" y="1663005"/>
                  <a:pt x="2389052" y="1624110"/>
                  <a:pt x="2346189" y="1580454"/>
                </a:cubicBezTo>
                <a:lnTo>
                  <a:pt x="2396196" y="1528067"/>
                </a:lnTo>
                <a:cubicBezTo>
                  <a:pt x="2302534" y="1451073"/>
                  <a:pt x="2242208" y="1378842"/>
                  <a:pt x="2186646" y="1275654"/>
                </a:cubicBezTo>
                <a:close/>
                <a:moveTo>
                  <a:pt x="2784341" y="1175642"/>
                </a:moveTo>
                <a:cubicBezTo>
                  <a:pt x="2724810" y="1340741"/>
                  <a:pt x="2641466" y="1401067"/>
                  <a:pt x="2570029" y="1513779"/>
                </a:cubicBezTo>
                <a:lnTo>
                  <a:pt x="2627179" y="1556642"/>
                </a:lnTo>
                <a:cubicBezTo>
                  <a:pt x="2600192" y="1609030"/>
                  <a:pt x="2597016" y="1651892"/>
                  <a:pt x="2581935" y="1699517"/>
                </a:cubicBezTo>
                <a:cubicBezTo>
                  <a:pt x="2632735" y="1765398"/>
                  <a:pt x="2654961" y="1809848"/>
                  <a:pt x="2655754" y="1882873"/>
                </a:cubicBezTo>
                <a:lnTo>
                  <a:pt x="2667660" y="2249585"/>
                </a:lnTo>
                <a:cubicBezTo>
                  <a:pt x="2754972" y="1925735"/>
                  <a:pt x="2844667" y="1654273"/>
                  <a:pt x="2784341" y="1175642"/>
                </a:cubicBezTo>
                <a:close/>
                <a:moveTo>
                  <a:pt x="2443355" y="968"/>
                </a:moveTo>
                <a:cubicBezTo>
                  <a:pt x="2813216" y="1635"/>
                  <a:pt x="2786681" y="116410"/>
                  <a:pt x="2864576" y="252031"/>
                </a:cubicBezTo>
                <a:cubicBezTo>
                  <a:pt x="2964555" y="425117"/>
                  <a:pt x="2912331" y="530897"/>
                  <a:pt x="2878765" y="645425"/>
                </a:cubicBezTo>
                <a:cubicBezTo>
                  <a:pt x="2938068" y="658134"/>
                  <a:pt x="2911646" y="782760"/>
                  <a:pt x="2830455" y="854999"/>
                </a:cubicBezTo>
                <a:lnTo>
                  <a:pt x="2788464" y="923913"/>
                </a:lnTo>
                <a:cubicBezTo>
                  <a:pt x="2767025" y="989432"/>
                  <a:pt x="2719393" y="1057334"/>
                  <a:pt x="2757485" y="1099042"/>
                </a:cubicBezTo>
                <a:cubicBezTo>
                  <a:pt x="2820546" y="1169560"/>
                  <a:pt x="2888368" y="1244840"/>
                  <a:pt x="2960953" y="1274877"/>
                </a:cubicBezTo>
                <a:cubicBezTo>
                  <a:pt x="3030598" y="1307908"/>
                  <a:pt x="3059763" y="1312363"/>
                  <a:pt x="3155602" y="1338251"/>
                </a:cubicBezTo>
                <a:cubicBezTo>
                  <a:pt x="3293219" y="1364303"/>
                  <a:pt x="3373686" y="1390356"/>
                  <a:pt x="3504160" y="1437840"/>
                </a:cubicBezTo>
                <a:cubicBezTo>
                  <a:pt x="3651514" y="1492726"/>
                  <a:pt x="3689333" y="1547614"/>
                  <a:pt x="3703337" y="1659649"/>
                </a:cubicBezTo>
                <a:cubicBezTo>
                  <a:pt x="3717484" y="1780977"/>
                  <a:pt x="3769728" y="1726089"/>
                  <a:pt x="3755300" y="1871228"/>
                </a:cubicBezTo>
                <a:cubicBezTo>
                  <a:pt x="3741657" y="1956450"/>
                  <a:pt x="3861364" y="1901177"/>
                  <a:pt x="3857246" y="2198331"/>
                </a:cubicBezTo>
                <a:cubicBezTo>
                  <a:pt x="3852648" y="2342455"/>
                  <a:pt x="3900438" y="2434193"/>
                  <a:pt x="3912509" y="2547361"/>
                </a:cubicBezTo>
                <a:cubicBezTo>
                  <a:pt x="3926977" y="2622083"/>
                  <a:pt x="3993834" y="2661087"/>
                  <a:pt x="4032115" y="2716759"/>
                </a:cubicBezTo>
                <a:cubicBezTo>
                  <a:pt x="4072399" y="2749444"/>
                  <a:pt x="4288896" y="2639255"/>
                  <a:pt x="4293462" y="2598122"/>
                </a:cubicBezTo>
                <a:cubicBezTo>
                  <a:pt x="4299750" y="2515288"/>
                  <a:pt x="4332230" y="2430074"/>
                  <a:pt x="4378999" y="2354385"/>
                </a:cubicBezTo>
                <a:cubicBezTo>
                  <a:pt x="4426420" y="2235032"/>
                  <a:pt x="4478603" y="2053765"/>
                  <a:pt x="4540311" y="2072525"/>
                </a:cubicBezTo>
                <a:cubicBezTo>
                  <a:pt x="4577539" y="2084785"/>
                  <a:pt x="4552853" y="2201820"/>
                  <a:pt x="4554362" y="2271230"/>
                </a:cubicBezTo>
                <a:cubicBezTo>
                  <a:pt x="4554386" y="2326479"/>
                  <a:pt x="4632991" y="2269808"/>
                  <a:pt x="4659208" y="2298862"/>
                </a:cubicBezTo>
                <a:cubicBezTo>
                  <a:pt x="4700554" y="2341834"/>
                  <a:pt x="4665699" y="2408620"/>
                  <a:pt x="4640370" y="2456354"/>
                </a:cubicBezTo>
                <a:cubicBezTo>
                  <a:pt x="4606797" y="2493040"/>
                  <a:pt x="4632755" y="2503531"/>
                  <a:pt x="4634901" y="2542598"/>
                </a:cubicBezTo>
                <a:cubicBezTo>
                  <a:pt x="4649408" y="2589633"/>
                  <a:pt x="4559142" y="2569994"/>
                  <a:pt x="4535549" y="2781336"/>
                </a:cubicBezTo>
                <a:cubicBezTo>
                  <a:pt x="4554434" y="2947773"/>
                  <a:pt x="4539981" y="3057058"/>
                  <a:pt x="4489809" y="3178251"/>
                </a:cubicBezTo>
                <a:cubicBezTo>
                  <a:pt x="4430388" y="3307656"/>
                  <a:pt x="4385254" y="3284661"/>
                  <a:pt x="4232964" y="3316434"/>
                </a:cubicBezTo>
                <a:cubicBezTo>
                  <a:pt x="4088438" y="3364862"/>
                  <a:pt x="4032019" y="3422813"/>
                  <a:pt x="3818438" y="3395039"/>
                </a:cubicBezTo>
                <a:cubicBezTo>
                  <a:pt x="3723050" y="3365265"/>
                  <a:pt x="3697742" y="3331562"/>
                  <a:pt x="3605871" y="3292574"/>
                </a:cubicBezTo>
                <a:cubicBezTo>
                  <a:pt x="3549719" y="3258348"/>
                  <a:pt x="3528047" y="3167526"/>
                  <a:pt x="3481527" y="3189685"/>
                </a:cubicBezTo>
                <a:cubicBezTo>
                  <a:pt x="3429139" y="3216704"/>
                  <a:pt x="3464858" y="3322304"/>
                  <a:pt x="3464858" y="3382660"/>
                </a:cubicBezTo>
                <a:lnTo>
                  <a:pt x="1512398" y="3378134"/>
                </a:lnTo>
                <a:lnTo>
                  <a:pt x="1503345" y="3170870"/>
                </a:lnTo>
                <a:cubicBezTo>
                  <a:pt x="1419954" y="3222244"/>
                  <a:pt x="1317513" y="3295050"/>
                  <a:pt x="1179353" y="3279749"/>
                </a:cubicBezTo>
                <a:cubicBezTo>
                  <a:pt x="965244" y="3258852"/>
                  <a:pt x="817813" y="3237953"/>
                  <a:pt x="734673" y="3205150"/>
                </a:cubicBezTo>
                <a:cubicBezTo>
                  <a:pt x="610852" y="3190221"/>
                  <a:pt x="643290" y="3127878"/>
                  <a:pt x="586446" y="3135411"/>
                </a:cubicBezTo>
                <a:cubicBezTo>
                  <a:pt x="503408" y="3123894"/>
                  <a:pt x="462900" y="3136602"/>
                  <a:pt x="443618" y="3074136"/>
                </a:cubicBezTo>
                <a:cubicBezTo>
                  <a:pt x="443139" y="3033127"/>
                  <a:pt x="406941" y="2873057"/>
                  <a:pt x="432655" y="2753468"/>
                </a:cubicBezTo>
                <a:cubicBezTo>
                  <a:pt x="343716" y="2704696"/>
                  <a:pt x="273826" y="2655923"/>
                  <a:pt x="208699" y="2578576"/>
                </a:cubicBezTo>
                <a:cubicBezTo>
                  <a:pt x="185263" y="2553868"/>
                  <a:pt x="145160" y="2543447"/>
                  <a:pt x="116962" y="2490164"/>
                </a:cubicBezTo>
                <a:cubicBezTo>
                  <a:pt x="94989" y="2455970"/>
                  <a:pt x="132229" y="2430302"/>
                  <a:pt x="64952" y="2375792"/>
                </a:cubicBezTo>
                <a:cubicBezTo>
                  <a:pt x="38157" y="2352239"/>
                  <a:pt x="28573" y="2269925"/>
                  <a:pt x="27630" y="2222638"/>
                </a:cubicBezTo>
                <a:cubicBezTo>
                  <a:pt x="35010" y="2192610"/>
                  <a:pt x="-24286" y="2141149"/>
                  <a:pt x="11669" y="2115883"/>
                </a:cubicBezTo>
                <a:cubicBezTo>
                  <a:pt x="46885" y="2082726"/>
                  <a:pt x="177350" y="2287695"/>
                  <a:pt x="303054" y="2228344"/>
                </a:cubicBezTo>
                <a:cubicBezTo>
                  <a:pt x="382752" y="2203447"/>
                  <a:pt x="219561" y="1961856"/>
                  <a:pt x="323070" y="1925053"/>
                </a:cubicBezTo>
                <a:cubicBezTo>
                  <a:pt x="415892" y="1900195"/>
                  <a:pt x="415846" y="2163469"/>
                  <a:pt x="503904" y="2298155"/>
                </a:cubicBezTo>
                <a:cubicBezTo>
                  <a:pt x="550264" y="2363195"/>
                  <a:pt x="565668" y="2423473"/>
                  <a:pt x="578690" y="2495657"/>
                </a:cubicBezTo>
                <a:cubicBezTo>
                  <a:pt x="709923" y="2548284"/>
                  <a:pt x="763521" y="2634024"/>
                  <a:pt x="891247" y="2642492"/>
                </a:cubicBezTo>
                <a:cubicBezTo>
                  <a:pt x="1009449" y="2641435"/>
                  <a:pt x="1057367" y="2674717"/>
                  <a:pt x="1102163" y="2656002"/>
                </a:cubicBezTo>
                <a:cubicBezTo>
                  <a:pt x="1185743" y="2625974"/>
                  <a:pt x="1157404" y="2534032"/>
                  <a:pt x="1171927" y="2482572"/>
                </a:cubicBezTo>
                <a:cubicBezTo>
                  <a:pt x="1230939" y="2381475"/>
                  <a:pt x="1280426" y="2313715"/>
                  <a:pt x="1344201" y="2195950"/>
                </a:cubicBezTo>
                <a:cubicBezTo>
                  <a:pt x="1364351" y="2156725"/>
                  <a:pt x="1303541" y="2160365"/>
                  <a:pt x="1326072" y="2080659"/>
                </a:cubicBezTo>
                <a:cubicBezTo>
                  <a:pt x="1413336" y="1841254"/>
                  <a:pt x="1455359" y="1608991"/>
                  <a:pt x="1516430" y="1581517"/>
                </a:cubicBezTo>
                <a:lnTo>
                  <a:pt x="2014889" y="1374465"/>
                </a:lnTo>
                <a:lnTo>
                  <a:pt x="2161396" y="1189365"/>
                </a:lnTo>
                <a:cubicBezTo>
                  <a:pt x="2225760" y="1076284"/>
                  <a:pt x="2144868" y="1029875"/>
                  <a:pt x="2128270" y="940606"/>
                </a:cubicBezTo>
                <a:lnTo>
                  <a:pt x="2050844" y="873907"/>
                </a:lnTo>
                <a:cubicBezTo>
                  <a:pt x="2029326" y="830361"/>
                  <a:pt x="2034003" y="689184"/>
                  <a:pt x="2014865" y="600394"/>
                </a:cubicBezTo>
                <a:cubicBezTo>
                  <a:pt x="1875314" y="208904"/>
                  <a:pt x="2133628" y="-16727"/>
                  <a:pt x="2443355" y="9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36" name="TextBox 35">
            <a:extLst>
              <a:ext uri="{FF2B5EF4-FFF2-40B4-BE49-F238E27FC236}">
                <a16:creationId xmlns:a16="http://schemas.microsoft.com/office/drawing/2014/main" id="{5701412F-70EE-4141-9126-8F895DD9CB34}"/>
              </a:ext>
            </a:extLst>
          </p:cNvPr>
          <p:cNvSpPr txBox="1"/>
          <p:nvPr/>
        </p:nvSpPr>
        <p:spPr>
          <a:xfrm>
            <a:off x="574898" y="1458304"/>
            <a:ext cx="10726518" cy="1477328"/>
          </a:xfrm>
          <a:prstGeom prst="rect">
            <a:avLst/>
          </a:prstGeom>
          <a:noFill/>
        </p:spPr>
        <p:txBody>
          <a:bodyPr wrap="square" rtlCol="0">
            <a:spAutoFit/>
          </a:bodyPr>
          <a:lstStyle/>
          <a:p>
            <a:r>
              <a:rPr lang="en-US" dirty="0"/>
              <a:t>We used SVM model to suggest whether a person should buy or sell a share. We applied some preprocessing on the data as we created new columns to present the class if it is 1 or 0 (buy or sell) so we can train the model. In the training we told the model if it found the sentiment analysis is 1 and the change in the price is positive then it suggests that person should buy, otherwise the person should sell the share.</a:t>
            </a:r>
          </a:p>
        </p:txBody>
      </p:sp>
      <p:grpSp>
        <p:nvGrpSpPr>
          <p:cNvPr id="153" name="Group 152">
            <a:extLst>
              <a:ext uri="{FF2B5EF4-FFF2-40B4-BE49-F238E27FC236}">
                <a16:creationId xmlns:a16="http://schemas.microsoft.com/office/drawing/2014/main" id="{5E8B328F-DB57-4B02-A0FC-70E1E347E94B}"/>
              </a:ext>
            </a:extLst>
          </p:cNvPr>
          <p:cNvGrpSpPr/>
          <p:nvPr/>
        </p:nvGrpSpPr>
        <p:grpSpPr>
          <a:xfrm flipH="1">
            <a:off x="10415259" y="4802650"/>
            <a:ext cx="1544222" cy="551701"/>
            <a:chOff x="6607592" y="3847770"/>
            <a:chExt cx="1023769" cy="365760"/>
          </a:xfrm>
        </p:grpSpPr>
        <p:sp>
          <p:nvSpPr>
            <p:cNvPr id="154" name="Arrow: Pentagon 153">
              <a:extLst>
                <a:ext uri="{FF2B5EF4-FFF2-40B4-BE49-F238E27FC236}">
                  <a16:creationId xmlns:a16="http://schemas.microsoft.com/office/drawing/2014/main" id="{F9F666A9-8763-49D7-B80F-AE5173E56818}"/>
                </a:ext>
              </a:extLst>
            </p:cNvPr>
            <p:cNvSpPr/>
            <p:nvPr/>
          </p:nvSpPr>
          <p:spPr>
            <a:xfrm>
              <a:off x="6607592" y="3847770"/>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5" name="TextBox 154">
              <a:extLst>
                <a:ext uri="{FF2B5EF4-FFF2-40B4-BE49-F238E27FC236}">
                  <a16:creationId xmlns:a16="http://schemas.microsoft.com/office/drawing/2014/main" id="{C777EC73-C75D-486F-8591-C5578AAE53A4}"/>
                </a:ext>
              </a:extLst>
            </p:cNvPr>
            <p:cNvSpPr txBox="1"/>
            <p:nvPr/>
          </p:nvSpPr>
          <p:spPr>
            <a:xfrm>
              <a:off x="6640850" y="3857211"/>
              <a:ext cx="773241" cy="346878"/>
            </a:xfrm>
            <a:prstGeom prst="rect">
              <a:avLst/>
            </a:prstGeom>
            <a:noFill/>
          </p:spPr>
          <p:txBody>
            <a:bodyPr wrap="square" rtlCol="0">
              <a:spAutoFit/>
            </a:bodyPr>
            <a:lstStyle/>
            <a:p>
              <a:pPr algn="ctr"/>
              <a:r>
                <a:rPr lang="en-US" altLang="ko-KR" sz="2800" b="1" dirty="0">
                  <a:solidFill>
                    <a:schemeClr val="bg1"/>
                  </a:solidFill>
                  <a:cs typeface="Arial" pitchFamily="34" charset="0"/>
                </a:rPr>
                <a:t>SELL</a:t>
              </a:r>
              <a:endParaRPr lang="ko-KR" altLang="en-US" sz="2800" b="1" dirty="0">
                <a:solidFill>
                  <a:schemeClr val="bg1"/>
                </a:solidFill>
                <a:cs typeface="Arial" pitchFamily="34" charset="0"/>
              </a:endParaRPr>
            </a:p>
          </p:txBody>
        </p:sp>
      </p:grpSp>
      <p:grpSp>
        <p:nvGrpSpPr>
          <p:cNvPr id="156" name="Group 155">
            <a:extLst>
              <a:ext uri="{FF2B5EF4-FFF2-40B4-BE49-F238E27FC236}">
                <a16:creationId xmlns:a16="http://schemas.microsoft.com/office/drawing/2014/main" id="{C58CB89F-FDDC-4202-9E9D-D22DA0FA649D}"/>
              </a:ext>
            </a:extLst>
          </p:cNvPr>
          <p:cNvGrpSpPr/>
          <p:nvPr/>
        </p:nvGrpSpPr>
        <p:grpSpPr>
          <a:xfrm>
            <a:off x="6749850" y="4802650"/>
            <a:ext cx="1544222" cy="551701"/>
            <a:chOff x="6607592" y="3847770"/>
            <a:chExt cx="1023769" cy="365760"/>
          </a:xfrm>
        </p:grpSpPr>
        <p:sp>
          <p:nvSpPr>
            <p:cNvPr id="157" name="Arrow: Pentagon 156">
              <a:extLst>
                <a:ext uri="{FF2B5EF4-FFF2-40B4-BE49-F238E27FC236}">
                  <a16:creationId xmlns:a16="http://schemas.microsoft.com/office/drawing/2014/main" id="{9825A853-7EEA-48E3-97E2-A7D30BAF9647}"/>
                </a:ext>
              </a:extLst>
            </p:cNvPr>
            <p:cNvSpPr/>
            <p:nvPr/>
          </p:nvSpPr>
          <p:spPr>
            <a:xfrm>
              <a:off x="6607592" y="3847770"/>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8" name="TextBox 157">
              <a:extLst>
                <a:ext uri="{FF2B5EF4-FFF2-40B4-BE49-F238E27FC236}">
                  <a16:creationId xmlns:a16="http://schemas.microsoft.com/office/drawing/2014/main" id="{C53BC613-4923-49CD-8266-E8CD03EF4C58}"/>
                </a:ext>
              </a:extLst>
            </p:cNvPr>
            <p:cNvSpPr txBox="1"/>
            <p:nvPr/>
          </p:nvSpPr>
          <p:spPr>
            <a:xfrm>
              <a:off x="6640850" y="3857211"/>
              <a:ext cx="773241" cy="346878"/>
            </a:xfrm>
            <a:prstGeom prst="rect">
              <a:avLst/>
            </a:prstGeom>
            <a:noFill/>
          </p:spPr>
          <p:txBody>
            <a:bodyPr wrap="square" rtlCol="0">
              <a:spAutoFit/>
            </a:bodyPr>
            <a:lstStyle/>
            <a:p>
              <a:pPr algn="ctr"/>
              <a:r>
                <a:rPr lang="en-US" altLang="ko-KR" sz="2800" b="1" dirty="0">
                  <a:solidFill>
                    <a:schemeClr val="bg1"/>
                  </a:solidFill>
                  <a:cs typeface="Arial" pitchFamily="34" charset="0"/>
                </a:rPr>
                <a:t>BUY</a:t>
              </a:r>
              <a:endParaRPr lang="ko-KR" altLang="en-US" sz="2800" b="1" dirty="0">
                <a:solidFill>
                  <a:schemeClr val="bg1"/>
                </a:solidFill>
                <a:cs typeface="Arial" pitchFamily="34" charset="0"/>
              </a:endParaRPr>
            </a:p>
          </p:txBody>
        </p:sp>
      </p:grpSp>
      <p:sp>
        <p:nvSpPr>
          <p:cNvPr id="174" name="Text Placeholder 1"/>
          <p:cNvSpPr txBox="1">
            <a:spLocks/>
          </p:cNvSpPr>
          <p:nvPr/>
        </p:nvSpPr>
        <p:spPr>
          <a:xfrm>
            <a:off x="323529" y="339509"/>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dirty="0"/>
              <a:t>SVC Model </a:t>
            </a:r>
          </a:p>
        </p:txBody>
      </p:sp>
      <p:pic>
        <p:nvPicPr>
          <p:cNvPr id="176" name="صورة 1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91" y="2935632"/>
            <a:ext cx="4223875" cy="3302780"/>
          </a:xfrm>
          <a:prstGeom prst="rect">
            <a:avLst/>
          </a:prstGeom>
        </p:spPr>
      </p:pic>
      <p:sp>
        <p:nvSpPr>
          <p:cNvPr id="177" name="مستطيل 176"/>
          <p:cNvSpPr/>
          <p:nvPr/>
        </p:nvSpPr>
        <p:spPr>
          <a:xfrm>
            <a:off x="5503817" y="2949709"/>
            <a:ext cx="6096000" cy="646331"/>
          </a:xfrm>
          <a:prstGeom prst="rect">
            <a:avLst/>
          </a:prstGeom>
        </p:spPr>
        <p:txBody>
          <a:bodyPr>
            <a:spAutoFit/>
          </a:bodyPr>
          <a:lstStyle/>
          <a:p>
            <a:r>
              <a:rPr lang="en-US" dirty="0"/>
              <a:t>We achieved 98% accuracy for the SVC model we used to merge the customer reviews with the stock predictions</a:t>
            </a:r>
          </a:p>
        </p:txBody>
      </p:sp>
    </p:spTree>
    <p:extLst>
      <p:ext uri="{BB962C8B-B14F-4D97-AF65-F5344CB8AC3E}">
        <p14:creationId xmlns:p14="http://schemas.microsoft.com/office/powerpoint/2010/main" val="3855630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r>
              <a:rPr lang="en-US" dirty="0"/>
              <a:t>2- Polynomial Regression Model</a:t>
            </a:r>
          </a:p>
        </p:txBody>
      </p:sp>
      <p:sp>
        <p:nvSpPr>
          <p:cNvPr id="3" name="TextBox 2">
            <a:extLst>
              <a:ext uri="{FF2B5EF4-FFF2-40B4-BE49-F238E27FC236}">
                <a16:creationId xmlns:a16="http://schemas.microsoft.com/office/drawing/2014/main" id="{CC8C14BB-08EC-4DEE-A849-E6E4607BCCC9}"/>
              </a:ext>
            </a:extLst>
          </p:cNvPr>
          <p:cNvSpPr txBox="1"/>
          <p:nvPr/>
        </p:nvSpPr>
        <p:spPr>
          <a:xfrm>
            <a:off x="666044" y="1580444"/>
            <a:ext cx="10622845" cy="5355312"/>
          </a:xfrm>
          <a:prstGeom prst="rect">
            <a:avLst/>
          </a:prstGeom>
          <a:noFill/>
        </p:spPr>
        <p:txBody>
          <a:bodyPr wrap="square" rtlCol="1">
            <a:spAutoFit/>
          </a:bodyPr>
          <a:lstStyle/>
          <a:p>
            <a:endParaRPr lang="en-US" dirty="0"/>
          </a:p>
          <a:p>
            <a:r>
              <a:rPr lang="en-US" dirty="0"/>
              <a:t>In statistics, polynomial regression is a form of regression analysis in which the relationship between the independent variable </a:t>
            </a:r>
            <a:r>
              <a:rPr lang="en-US" i="1" dirty="0"/>
              <a:t>x</a:t>
            </a:r>
            <a:r>
              <a:rPr lang="en-US" dirty="0"/>
              <a:t> and the dependent variable  </a:t>
            </a:r>
            <a:r>
              <a:rPr lang="en-US" i="1" dirty="0"/>
              <a:t>y</a:t>
            </a:r>
            <a:r>
              <a:rPr lang="en-US" dirty="0"/>
              <a:t> is modelled as an </a:t>
            </a:r>
            <a:r>
              <a:rPr lang="en-US" i="1" dirty="0"/>
              <a:t>n</a:t>
            </a:r>
            <a:r>
              <a:rPr lang="en-US" dirty="0"/>
              <a:t>th degree polynomial in </a:t>
            </a:r>
            <a:r>
              <a:rPr lang="en-US" i="1" dirty="0"/>
              <a:t>x</a:t>
            </a:r>
            <a:r>
              <a:rPr lang="en-US" dirty="0"/>
              <a:t>. Polynomial regression fits a nonlinear relationship between the value of </a:t>
            </a:r>
            <a:r>
              <a:rPr lang="en-US" i="1" dirty="0"/>
              <a:t>x</a:t>
            </a:r>
            <a:r>
              <a:rPr lang="en-US" dirty="0"/>
              <a:t> and the corresponding conditional mean of y, denoted E(</a:t>
            </a:r>
            <a:r>
              <a:rPr lang="en-US" i="1" dirty="0"/>
              <a:t>y</a:t>
            </a:r>
            <a:r>
              <a:rPr lang="en-US" dirty="0"/>
              <a:t> | </a:t>
            </a:r>
            <a:r>
              <a:rPr lang="en-US" i="1" dirty="0"/>
              <a:t>x</a:t>
            </a:r>
            <a:r>
              <a:rPr lang="en-US" dirty="0"/>
              <a:t>).  Polynomial regression is considered to be a special case of multiple linear regression. </a:t>
            </a:r>
          </a:p>
          <a:p>
            <a:endParaRPr lang="en-US" dirty="0"/>
          </a:p>
          <a:p>
            <a:r>
              <a:rPr lang="en-US" dirty="0"/>
              <a:t>This is the general equation of a polynomial regression is:</a:t>
            </a:r>
          </a:p>
          <a:p>
            <a:endParaRPr lang="en-US" dirty="0"/>
          </a:p>
          <a:p>
            <a:r>
              <a:rPr lang="en-US" b="1" dirty="0"/>
              <a:t>			Y=</a:t>
            </a:r>
            <a:r>
              <a:rPr lang="en-US" b="1" dirty="0" err="1"/>
              <a:t>θo</a:t>
            </a:r>
            <a:r>
              <a:rPr lang="en-US" b="1" dirty="0"/>
              <a:t> + </a:t>
            </a:r>
            <a:r>
              <a:rPr lang="en-US" b="1" dirty="0" err="1"/>
              <a:t>θ₁X</a:t>
            </a:r>
            <a:r>
              <a:rPr lang="en-US" b="1" dirty="0"/>
              <a:t> + θ₂X² + … + </a:t>
            </a:r>
            <a:r>
              <a:rPr lang="en-US" b="1" dirty="0" err="1"/>
              <a:t>θₘX</a:t>
            </a:r>
            <a:r>
              <a:rPr lang="en-US" b="1" dirty="0"/>
              <a:t>ᵐ + residual error</a:t>
            </a:r>
            <a:endParaRPr lang="en-US" dirty="0"/>
          </a:p>
          <a:p>
            <a:endParaRPr lang="en-US" dirty="0"/>
          </a:p>
          <a:p>
            <a:endParaRPr lang="en-US" dirty="0"/>
          </a:p>
          <a:p>
            <a:r>
              <a:rPr lang="en-US" dirty="0"/>
              <a:t>We developed a polynomial regression model to enhance our daily prediction using the score we get from NLP analysis of tweets and customer reviews. We used a second-degree model to fit our data. We used 70% of the data for training the model and 30% for the evaluation.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5186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6B7C83-370C-4B03-AD9A-D9346424AF16}"/>
              </a:ext>
            </a:extLst>
          </p:cNvPr>
          <p:cNvSpPr>
            <a:spLocks noGrp="1"/>
          </p:cNvSpPr>
          <p:nvPr>
            <p:ph type="body" sz="quarter" idx="10"/>
          </p:nvPr>
        </p:nvSpPr>
        <p:spPr/>
        <p:txBody>
          <a:bodyPr/>
          <a:lstStyle/>
          <a:p>
            <a:r>
              <a:rPr lang="en-US" dirty="0"/>
              <a:t>2- Polynomial Regression Validation</a:t>
            </a:r>
          </a:p>
        </p:txBody>
      </p:sp>
      <p:pic>
        <p:nvPicPr>
          <p:cNvPr id="3" name="Picture 2">
            <a:extLst>
              <a:ext uri="{FF2B5EF4-FFF2-40B4-BE49-F238E27FC236}">
                <a16:creationId xmlns:a16="http://schemas.microsoft.com/office/drawing/2014/main" id="{AFD2BD3D-E717-4200-8C39-FDE100370FA8}"/>
              </a:ext>
            </a:extLst>
          </p:cNvPr>
          <p:cNvPicPr/>
          <p:nvPr/>
        </p:nvPicPr>
        <p:blipFill>
          <a:blip r:embed="rId2">
            <a:extLst>
              <a:ext uri="{28A0092B-C50C-407E-A947-70E740481C1C}">
                <a14:useLocalDpi xmlns:a14="http://schemas.microsoft.com/office/drawing/2010/main" val="0"/>
              </a:ext>
            </a:extLst>
          </a:blip>
          <a:stretch>
            <a:fillRect/>
          </a:stretch>
        </p:blipFill>
        <p:spPr>
          <a:xfrm>
            <a:off x="792023" y="1787654"/>
            <a:ext cx="10636208" cy="4613272"/>
          </a:xfrm>
          <a:prstGeom prst="rect">
            <a:avLst/>
          </a:prstGeom>
        </p:spPr>
      </p:pic>
    </p:spTree>
    <p:extLst>
      <p:ext uri="{BB962C8B-B14F-4D97-AF65-F5344CB8AC3E}">
        <p14:creationId xmlns:p14="http://schemas.microsoft.com/office/powerpoint/2010/main" val="1427903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6D8A42-734D-4F19-8787-9D3DB2672F4F}"/>
              </a:ext>
            </a:extLst>
          </p:cNvPr>
          <p:cNvSpPr>
            <a:spLocks noGrp="1"/>
          </p:cNvSpPr>
          <p:nvPr>
            <p:ph type="body" sz="quarter" idx="10"/>
          </p:nvPr>
        </p:nvSpPr>
        <p:spPr/>
        <p:txBody>
          <a:bodyPr/>
          <a:lstStyle/>
          <a:p>
            <a:r>
              <a:rPr lang="en-US" dirty="0"/>
              <a:t>3- CNN</a:t>
            </a:r>
            <a:r>
              <a:rPr lang="en-US" b="1" dirty="0"/>
              <a:t> </a:t>
            </a:r>
            <a:r>
              <a:rPr lang="en-US" dirty="0"/>
              <a:t>Model</a:t>
            </a:r>
          </a:p>
        </p:txBody>
      </p:sp>
      <p:sp>
        <p:nvSpPr>
          <p:cNvPr id="3" name="TextBox 2">
            <a:extLst>
              <a:ext uri="{FF2B5EF4-FFF2-40B4-BE49-F238E27FC236}">
                <a16:creationId xmlns:a16="http://schemas.microsoft.com/office/drawing/2014/main" id="{DDFA00DA-5DE6-48D0-A10B-D449BB86F44B}"/>
              </a:ext>
            </a:extLst>
          </p:cNvPr>
          <p:cNvSpPr txBox="1"/>
          <p:nvPr/>
        </p:nvSpPr>
        <p:spPr>
          <a:xfrm>
            <a:off x="666044" y="1580444"/>
            <a:ext cx="10622845" cy="2308324"/>
          </a:xfrm>
          <a:prstGeom prst="rect">
            <a:avLst/>
          </a:prstGeom>
          <a:noFill/>
        </p:spPr>
        <p:txBody>
          <a:bodyPr wrap="square" rtlCol="1">
            <a:spAutoFit/>
          </a:bodyPr>
          <a:lstStyle/>
          <a:p>
            <a:r>
              <a:rPr lang="en-US" dirty="0"/>
              <a:t>We use 3 hidden layers (Conv2D, MaxPooling2D and Dense). And input of size (1,7,7). We use RELU function for all of them.</a:t>
            </a:r>
          </a:p>
          <a:p>
            <a:pPr marL="285750" lvl="0" indent="-285750">
              <a:buFont typeface="Arial" panose="020B0604020202020204" pitchFamily="34" charset="0"/>
              <a:buChar char="•"/>
            </a:pPr>
            <a:r>
              <a:rPr lang="en-US" b="1" dirty="0"/>
              <a:t>Conv2D</a:t>
            </a:r>
            <a:endParaRPr lang="en-US" dirty="0"/>
          </a:p>
          <a:p>
            <a:r>
              <a:rPr lang="ar-EG" dirty="0"/>
              <a:t>	</a:t>
            </a:r>
            <a:r>
              <a:rPr lang="en-US" dirty="0"/>
              <a:t>Conv2D of 64 neurons.  </a:t>
            </a:r>
          </a:p>
          <a:p>
            <a:pPr marL="285750" lvl="0" indent="-285750">
              <a:buFont typeface="Arial" panose="020B0604020202020204" pitchFamily="34" charset="0"/>
              <a:buChar char="•"/>
            </a:pPr>
            <a:r>
              <a:rPr lang="en-US" b="1" dirty="0"/>
              <a:t>MaxPooling2D</a:t>
            </a:r>
            <a:endParaRPr lang="en-US" dirty="0"/>
          </a:p>
          <a:p>
            <a:r>
              <a:rPr lang="ar-EG" dirty="0"/>
              <a:t>	</a:t>
            </a:r>
            <a:r>
              <a:rPr lang="en-US" dirty="0"/>
              <a:t>Pool size = (1, 2).</a:t>
            </a:r>
          </a:p>
          <a:p>
            <a:pPr marL="285750" lvl="0" indent="-285750">
              <a:buFont typeface="Arial" panose="020B0604020202020204" pitchFamily="34" charset="0"/>
              <a:buChar char="•"/>
            </a:pPr>
            <a:r>
              <a:rPr lang="en-US" b="1" dirty="0"/>
              <a:t>Dense</a:t>
            </a:r>
            <a:endParaRPr lang="en-US" dirty="0"/>
          </a:p>
          <a:p>
            <a:r>
              <a:rPr lang="ar-EG" dirty="0"/>
              <a:t>	</a:t>
            </a:r>
            <a:r>
              <a:rPr lang="en-US" dirty="0"/>
              <a:t>Dense of 30 neurons</a:t>
            </a:r>
          </a:p>
        </p:txBody>
      </p:sp>
      <p:pic>
        <p:nvPicPr>
          <p:cNvPr id="4" name="Picture 3">
            <a:extLst>
              <a:ext uri="{FF2B5EF4-FFF2-40B4-BE49-F238E27FC236}">
                <a16:creationId xmlns:a16="http://schemas.microsoft.com/office/drawing/2014/main" id="{E366AE7E-3444-4114-AE0C-C32BF9B8122B}"/>
              </a:ext>
            </a:extLst>
          </p:cNvPr>
          <p:cNvPicPr/>
          <p:nvPr/>
        </p:nvPicPr>
        <p:blipFill>
          <a:blip r:embed="rId2">
            <a:extLst>
              <a:ext uri="{28A0092B-C50C-407E-A947-70E740481C1C}">
                <a14:useLocalDpi xmlns:a14="http://schemas.microsoft.com/office/drawing/2010/main" val="0"/>
              </a:ext>
            </a:extLst>
          </a:blip>
          <a:stretch>
            <a:fillRect/>
          </a:stretch>
        </p:blipFill>
        <p:spPr>
          <a:xfrm>
            <a:off x="5582356" y="1927441"/>
            <a:ext cx="5943600" cy="4591050"/>
          </a:xfrm>
          <a:prstGeom prst="rect">
            <a:avLst/>
          </a:prstGeom>
        </p:spPr>
      </p:pic>
    </p:spTree>
    <p:extLst>
      <p:ext uri="{BB962C8B-B14F-4D97-AF65-F5344CB8AC3E}">
        <p14:creationId xmlns:p14="http://schemas.microsoft.com/office/powerpoint/2010/main" val="3972945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2163B-3C98-4D21-9CF2-2E79455C1392}"/>
              </a:ext>
            </a:extLst>
          </p:cNvPr>
          <p:cNvSpPr>
            <a:spLocks noGrp="1"/>
          </p:cNvSpPr>
          <p:nvPr>
            <p:ph type="body" sz="quarter" idx="10"/>
          </p:nvPr>
        </p:nvSpPr>
        <p:spPr/>
        <p:txBody>
          <a:bodyPr/>
          <a:lstStyle/>
          <a:p>
            <a:r>
              <a:rPr lang="en-US" dirty="0"/>
              <a:t>3- CNN</a:t>
            </a:r>
            <a:r>
              <a:rPr lang="en-US" b="1" dirty="0"/>
              <a:t> </a:t>
            </a:r>
            <a:r>
              <a:rPr lang="en-US" dirty="0"/>
              <a:t>Model Architecture</a:t>
            </a:r>
          </a:p>
        </p:txBody>
      </p:sp>
      <p:sp>
        <p:nvSpPr>
          <p:cNvPr id="35" name="Rectangle 34">
            <a:extLst>
              <a:ext uri="{FF2B5EF4-FFF2-40B4-BE49-F238E27FC236}">
                <a16:creationId xmlns:a16="http://schemas.microsoft.com/office/drawing/2014/main" id="{018523ED-DB9B-4015-A86C-7CBFD52AE236}"/>
              </a:ext>
            </a:extLst>
          </p:cNvPr>
          <p:cNvSpPr/>
          <p:nvPr/>
        </p:nvSpPr>
        <p:spPr>
          <a:xfrm>
            <a:off x="139700" y="2457449"/>
            <a:ext cx="2058835" cy="162229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35">
            <a:extLst>
              <a:ext uri="{FF2B5EF4-FFF2-40B4-BE49-F238E27FC236}">
                <a16:creationId xmlns:a16="http://schemas.microsoft.com/office/drawing/2014/main" id="{995B906A-333E-4F2B-8487-1B448823207A}"/>
              </a:ext>
            </a:extLst>
          </p:cNvPr>
          <p:cNvSpPr/>
          <p:nvPr/>
        </p:nvSpPr>
        <p:spPr>
          <a:xfrm>
            <a:off x="2824598" y="18669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CC419333-A3AA-4749-A2AF-DE03CA5CBB78}"/>
              </a:ext>
            </a:extLst>
          </p:cNvPr>
          <p:cNvSpPr/>
          <p:nvPr/>
        </p:nvSpPr>
        <p:spPr>
          <a:xfrm>
            <a:off x="2976998" y="20193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ectangle 37">
            <a:extLst>
              <a:ext uri="{FF2B5EF4-FFF2-40B4-BE49-F238E27FC236}">
                <a16:creationId xmlns:a16="http://schemas.microsoft.com/office/drawing/2014/main" id="{4ABE3443-3AD9-4C41-916C-2CBA2C1F379E}"/>
              </a:ext>
            </a:extLst>
          </p:cNvPr>
          <p:cNvSpPr/>
          <p:nvPr/>
        </p:nvSpPr>
        <p:spPr>
          <a:xfrm>
            <a:off x="3129398" y="21717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38">
            <a:extLst>
              <a:ext uri="{FF2B5EF4-FFF2-40B4-BE49-F238E27FC236}">
                <a16:creationId xmlns:a16="http://schemas.microsoft.com/office/drawing/2014/main" id="{9FBFA65D-6B15-4E20-9ED5-5389894DA9AD}"/>
              </a:ext>
            </a:extLst>
          </p:cNvPr>
          <p:cNvSpPr/>
          <p:nvPr/>
        </p:nvSpPr>
        <p:spPr>
          <a:xfrm>
            <a:off x="3281798" y="23241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ectangle 39">
            <a:extLst>
              <a:ext uri="{FF2B5EF4-FFF2-40B4-BE49-F238E27FC236}">
                <a16:creationId xmlns:a16="http://schemas.microsoft.com/office/drawing/2014/main" id="{B1B9C135-BEB5-4553-A24A-455730EC940C}"/>
              </a:ext>
            </a:extLst>
          </p:cNvPr>
          <p:cNvSpPr/>
          <p:nvPr/>
        </p:nvSpPr>
        <p:spPr>
          <a:xfrm>
            <a:off x="3434198" y="24765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A4ADB9B5-93FD-4DD0-AAE5-46BB2549D7C2}"/>
              </a:ext>
            </a:extLst>
          </p:cNvPr>
          <p:cNvSpPr/>
          <p:nvPr/>
        </p:nvSpPr>
        <p:spPr>
          <a:xfrm>
            <a:off x="3586598" y="26289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a:extLst>
              <a:ext uri="{FF2B5EF4-FFF2-40B4-BE49-F238E27FC236}">
                <a16:creationId xmlns:a16="http://schemas.microsoft.com/office/drawing/2014/main" id="{0FABA30A-01D9-48D9-8E50-17F9EE9688CA}"/>
              </a:ext>
            </a:extLst>
          </p:cNvPr>
          <p:cNvSpPr/>
          <p:nvPr/>
        </p:nvSpPr>
        <p:spPr>
          <a:xfrm>
            <a:off x="3738998" y="2781300"/>
            <a:ext cx="1733550" cy="20604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Rectangle 42">
            <a:extLst>
              <a:ext uri="{FF2B5EF4-FFF2-40B4-BE49-F238E27FC236}">
                <a16:creationId xmlns:a16="http://schemas.microsoft.com/office/drawing/2014/main" id="{C16A85CA-D44B-44AF-8857-89D204447AD7}"/>
              </a:ext>
            </a:extLst>
          </p:cNvPr>
          <p:cNvSpPr/>
          <p:nvPr/>
        </p:nvSpPr>
        <p:spPr>
          <a:xfrm>
            <a:off x="6127180" y="18395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Rectangle 43">
            <a:extLst>
              <a:ext uri="{FF2B5EF4-FFF2-40B4-BE49-F238E27FC236}">
                <a16:creationId xmlns:a16="http://schemas.microsoft.com/office/drawing/2014/main" id="{0EF188E8-B6B5-4644-8E0A-D0A11A79C88A}"/>
              </a:ext>
            </a:extLst>
          </p:cNvPr>
          <p:cNvSpPr/>
          <p:nvPr/>
        </p:nvSpPr>
        <p:spPr>
          <a:xfrm>
            <a:off x="6279580" y="19919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Rectangle 44">
            <a:extLst>
              <a:ext uri="{FF2B5EF4-FFF2-40B4-BE49-F238E27FC236}">
                <a16:creationId xmlns:a16="http://schemas.microsoft.com/office/drawing/2014/main" id="{5D9BF9C2-148D-4CB7-8923-1A385C0AD6C7}"/>
              </a:ext>
            </a:extLst>
          </p:cNvPr>
          <p:cNvSpPr/>
          <p:nvPr/>
        </p:nvSpPr>
        <p:spPr>
          <a:xfrm>
            <a:off x="6431980" y="21443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Rectangle 45">
            <a:extLst>
              <a:ext uri="{FF2B5EF4-FFF2-40B4-BE49-F238E27FC236}">
                <a16:creationId xmlns:a16="http://schemas.microsoft.com/office/drawing/2014/main" id="{B806693E-B191-4298-AFB8-13CB747F0145}"/>
              </a:ext>
            </a:extLst>
          </p:cNvPr>
          <p:cNvSpPr/>
          <p:nvPr/>
        </p:nvSpPr>
        <p:spPr>
          <a:xfrm>
            <a:off x="6584380" y="22967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46">
            <a:extLst>
              <a:ext uri="{FF2B5EF4-FFF2-40B4-BE49-F238E27FC236}">
                <a16:creationId xmlns:a16="http://schemas.microsoft.com/office/drawing/2014/main" id="{349EA4C4-85D6-425B-8B2C-B533F9E35C68}"/>
              </a:ext>
            </a:extLst>
          </p:cNvPr>
          <p:cNvSpPr/>
          <p:nvPr/>
        </p:nvSpPr>
        <p:spPr>
          <a:xfrm>
            <a:off x="6736780" y="24491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Rectangle 47">
            <a:extLst>
              <a:ext uri="{FF2B5EF4-FFF2-40B4-BE49-F238E27FC236}">
                <a16:creationId xmlns:a16="http://schemas.microsoft.com/office/drawing/2014/main" id="{58D28F8F-6BF1-43B9-8044-BDA7B1DE5CA2}"/>
              </a:ext>
            </a:extLst>
          </p:cNvPr>
          <p:cNvSpPr/>
          <p:nvPr/>
        </p:nvSpPr>
        <p:spPr>
          <a:xfrm>
            <a:off x="6889180" y="2601582"/>
            <a:ext cx="1751730" cy="222898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Rectangle 48">
            <a:extLst>
              <a:ext uri="{FF2B5EF4-FFF2-40B4-BE49-F238E27FC236}">
                <a16:creationId xmlns:a16="http://schemas.microsoft.com/office/drawing/2014/main" id="{5140DC84-592E-40E3-B390-BCA7F1EAA903}"/>
              </a:ext>
            </a:extLst>
          </p:cNvPr>
          <p:cNvSpPr/>
          <p:nvPr/>
        </p:nvSpPr>
        <p:spPr>
          <a:xfrm>
            <a:off x="9052805" y="1866900"/>
            <a:ext cx="400050" cy="172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Rectangle 49">
            <a:extLst>
              <a:ext uri="{FF2B5EF4-FFF2-40B4-BE49-F238E27FC236}">
                <a16:creationId xmlns:a16="http://schemas.microsoft.com/office/drawing/2014/main" id="{94C10137-91CD-48E8-A69E-E936EF8C2108}"/>
              </a:ext>
            </a:extLst>
          </p:cNvPr>
          <p:cNvSpPr/>
          <p:nvPr/>
        </p:nvSpPr>
        <p:spPr>
          <a:xfrm>
            <a:off x="9052805" y="2181225"/>
            <a:ext cx="400050" cy="172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Rectangle 50">
            <a:extLst>
              <a:ext uri="{FF2B5EF4-FFF2-40B4-BE49-F238E27FC236}">
                <a16:creationId xmlns:a16="http://schemas.microsoft.com/office/drawing/2014/main" id="{A17D7200-1B68-4900-9806-E9448B490244}"/>
              </a:ext>
            </a:extLst>
          </p:cNvPr>
          <p:cNvSpPr/>
          <p:nvPr/>
        </p:nvSpPr>
        <p:spPr>
          <a:xfrm>
            <a:off x="9052805" y="2495550"/>
            <a:ext cx="400050" cy="172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Rectangle 51">
            <a:extLst>
              <a:ext uri="{FF2B5EF4-FFF2-40B4-BE49-F238E27FC236}">
                <a16:creationId xmlns:a16="http://schemas.microsoft.com/office/drawing/2014/main" id="{6833B97D-01FB-48C5-9B70-AD76CCAEFFFE}"/>
              </a:ext>
            </a:extLst>
          </p:cNvPr>
          <p:cNvSpPr/>
          <p:nvPr/>
        </p:nvSpPr>
        <p:spPr>
          <a:xfrm>
            <a:off x="9051784" y="4225399"/>
            <a:ext cx="400050" cy="337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Text Box 2">
            <a:extLst>
              <a:ext uri="{FF2B5EF4-FFF2-40B4-BE49-F238E27FC236}">
                <a16:creationId xmlns:a16="http://schemas.microsoft.com/office/drawing/2014/main" id="{35C5C92A-333A-46F3-B91F-A0DD9E029452}"/>
              </a:ext>
            </a:extLst>
          </p:cNvPr>
          <p:cNvSpPr txBox="1">
            <a:spLocks noChangeArrowheads="1"/>
          </p:cNvSpPr>
          <p:nvPr/>
        </p:nvSpPr>
        <p:spPr bwMode="auto">
          <a:xfrm>
            <a:off x="735729" y="5528469"/>
            <a:ext cx="1308101"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Input Layer 49 neurons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6" name="Text Box 38">
            <a:extLst>
              <a:ext uri="{FF2B5EF4-FFF2-40B4-BE49-F238E27FC236}">
                <a16:creationId xmlns:a16="http://schemas.microsoft.com/office/drawing/2014/main" id="{CD1D2E0E-C472-451D-9740-829B5E5F2316}"/>
              </a:ext>
            </a:extLst>
          </p:cNvPr>
          <p:cNvSpPr txBox="1">
            <a:spLocks noChangeArrowheads="1"/>
          </p:cNvSpPr>
          <p:nvPr/>
        </p:nvSpPr>
        <p:spPr bwMode="auto">
          <a:xfrm>
            <a:off x="9129712" y="5523706"/>
            <a:ext cx="1018459"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Dense</a:t>
            </a:r>
            <a:b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b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7*7*32</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7" name="Text Box 62">
            <a:extLst>
              <a:ext uri="{FF2B5EF4-FFF2-40B4-BE49-F238E27FC236}">
                <a16:creationId xmlns:a16="http://schemas.microsoft.com/office/drawing/2014/main" id="{33C151D3-9E98-4882-ADFD-4F6240A34430}"/>
              </a:ext>
            </a:extLst>
          </p:cNvPr>
          <p:cNvSpPr txBox="1">
            <a:spLocks noChangeArrowheads="1"/>
          </p:cNvSpPr>
          <p:nvPr/>
        </p:nvSpPr>
        <p:spPr bwMode="auto">
          <a:xfrm>
            <a:off x="10532051" y="5528469"/>
            <a:ext cx="158432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Output Layer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8" name="Text Box 60">
            <a:extLst>
              <a:ext uri="{FF2B5EF4-FFF2-40B4-BE49-F238E27FC236}">
                <a16:creationId xmlns:a16="http://schemas.microsoft.com/office/drawing/2014/main" id="{4030199B-9C54-49A3-8DB9-9B6C17EA1DB8}"/>
              </a:ext>
            </a:extLst>
          </p:cNvPr>
          <p:cNvSpPr txBox="1">
            <a:spLocks noChangeArrowheads="1"/>
          </p:cNvSpPr>
          <p:nvPr/>
        </p:nvSpPr>
        <p:spPr bwMode="auto">
          <a:xfrm>
            <a:off x="4045821" y="5542756"/>
            <a:ext cx="1257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Conv2D 7*7*64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9" name="Text Box 61">
            <a:extLst>
              <a:ext uri="{FF2B5EF4-FFF2-40B4-BE49-F238E27FC236}">
                <a16:creationId xmlns:a16="http://schemas.microsoft.com/office/drawing/2014/main" id="{8E8C256B-65EC-4530-8E50-45F5BC7AF68E}"/>
              </a:ext>
            </a:extLst>
          </p:cNvPr>
          <p:cNvSpPr txBox="1">
            <a:spLocks noChangeArrowheads="1"/>
          </p:cNvSpPr>
          <p:nvPr/>
        </p:nvSpPr>
        <p:spPr bwMode="auto">
          <a:xfrm>
            <a:off x="6889180" y="5519969"/>
            <a:ext cx="144693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MaxPooling2D 1*2*64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0" name="Arrow: Right 59">
            <a:extLst>
              <a:ext uri="{FF2B5EF4-FFF2-40B4-BE49-F238E27FC236}">
                <a16:creationId xmlns:a16="http://schemas.microsoft.com/office/drawing/2014/main" id="{2E17D53F-17D7-4434-B6A5-DE9B50530EE4}"/>
              </a:ext>
            </a:extLst>
          </p:cNvPr>
          <p:cNvSpPr/>
          <p:nvPr/>
        </p:nvSpPr>
        <p:spPr>
          <a:xfrm>
            <a:off x="2284260" y="3300410"/>
            <a:ext cx="409575" cy="200025"/>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Arrow: Right 60">
            <a:extLst>
              <a:ext uri="{FF2B5EF4-FFF2-40B4-BE49-F238E27FC236}">
                <a16:creationId xmlns:a16="http://schemas.microsoft.com/office/drawing/2014/main" id="{35D7FA99-2D8A-4945-9861-255EF3E3F408}"/>
              </a:ext>
            </a:extLst>
          </p:cNvPr>
          <p:cNvSpPr/>
          <p:nvPr/>
        </p:nvSpPr>
        <p:spPr>
          <a:xfrm>
            <a:off x="5650924" y="3310400"/>
            <a:ext cx="409575" cy="2000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Arrow: Right 61">
            <a:extLst>
              <a:ext uri="{FF2B5EF4-FFF2-40B4-BE49-F238E27FC236}">
                <a16:creationId xmlns:a16="http://schemas.microsoft.com/office/drawing/2014/main" id="{72B3802C-E4FB-4761-ABE3-C148A6AB0D2C}"/>
              </a:ext>
            </a:extLst>
          </p:cNvPr>
          <p:cNvSpPr/>
          <p:nvPr/>
        </p:nvSpPr>
        <p:spPr>
          <a:xfrm>
            <a:off x="9582150" y="3300411"/>
            <a:ext cx="409575" cy="2000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Arrow: Right 62">
            <a:extLst>
              <a:ext uri="{FF2B5EF4-FFF2-40B4-BE49-F238E27FC236}">
                <a16:creationId xmlns:a16="http://schemas.microsoft.com/office/drawing/2014/main" id="{19914FC5-E0D4-4F5F-B6F8-00792C17C81E}"/>
              </a:ext>
            </a:extLst>
          </p:cNvPr>
          <p:cNvSpPr/>
          <p:nvPr/>
        </p:nvSpPr>
        <p:spPr>
          <a:xfrm>
            <a:off x="8710539" y="3310400"/>
            <a:ext cx="295275" cy="16192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Rectangle 67">
            <a:extLst>
              <a:ext uri="{FF2B5EF4-FFF2-40B4-BE49-F238E27FC236}">
                <a16:creationId xmlns:a16="http://schemas.microsoft.com/office/drawing/2014/main" id="{E4A698EC-30A0-4D4B-8F0A-538E5A5BCA5B}"/>
              </a:ext>
            </a:extLst>
          </p:cNvPr>
          <p:cNvSpPr>
            <a:spLocks noChangeArrowheads="1"/>
          </p:cNvSpPr>
          <p:nvPr/>
        </p:nvSpPr>
        <p:spPr bwMode="auto">
          <a:xfrm>
            <a:off x="2043830" y="-4573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5" name="Rectangle 72">
            <a:extLst>
              <a:ext uri="{FF2B5EF4-FFF2-40B4-BE49-F238E27FC236}">
                <a16:creationId xmlns:a16="http://schemas.microsoft.com/office/drawing/2014/main" id="{BF0E4F6B-8341-4EFC-9FF6-73CB1DAC34A3}"/>
              </a:ext>
            </a:extLst>
          </p:cNvPr>
          <p:cNvSpPr>
            <a:spLocks noChangeArrowheads="1"/>
          </p:cNvSpPr>
          <p:nvPr/>
        </p:nvSpPr>
        <p:spPr bwMode="auto">
          <a:xfrm>
            <a:off x="2043830" y="-41167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74">
            <a:extLst>
              <a:ext uri="{FF2B5EF4-FFF2-40B4-BE49-F238E27FC236}">
                <a16:creationId xmlns:a16="http://schemas.microsoft.com/office/drawing/2014/main" id="{6A65BEBA-FD9C-4E88-8D2D-29DD900D0E76}"/>
              </a:ext>
            </a:extLst>
          </p:cNvPr>
          <p:cNvSpPr>
            <a:spLocks noChangeArrowheads="1"/>
          </p:cNvSpPr>
          <p:nvPr/>
        </p:nvSpPr>
        <p:spPr bwMode="auto">
          <a:xfrm>
            <a:off x="2043830" y="-41167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7" name="Rectangle 66">
            <a:extLst>
              <a:ext uri="{FF2B5EF4-FFF2-40B4-BE49-F238E27FC236}">
                <a16:creationId xmlns:a16="http://schemas.microsoft.com/office/drawing/2014/main" id="{32C680E8-F6B7-4C3F-B862-F74D17C8BCFC}"/>
              </a:ext>
            </a:extLst>
          </p:cNvPr>
          <p:cNvSpPr/>
          <p:nvPr/>
        </p:nvSpPr>
        <p:spPr>
          <a:xfrm>
            <a:off x="10057542" y="2457449"/>
            <a:ext cx="2058835" cy="162229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655240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0E98E-16C3-4E7C-9B13-2230D3D8F4E8}"/>
              </a:ext>
            </a:extLst>
          </p:cNvPr>
          <p:cNvSpPr>
            <a:spLocks noGrp="1"/>
          </p:cNvSpPr>
          <p:nvPr>
            <p:ph type="body" sz="quarter" idx="10"/>
          </p:nvPr>
        </p:nvSpPr>
        <p:spPr/>
        <p:txBody>
          <a:bodyPr/>
          <a:lstStyle/>
          <a:p>
            <a:r>
              <a:rPr lang="en-US" dirty="0"/>
              <a:t>3- CNN</a:t>
            </a:r>
            <a:r>
              <a:rPr lang="en-US" b="1" dirty="0"/>
              <a:t> </a:t>
            </a:r>
            <a:r>
              <a:rPr lang="en-US" dirty="0"/>
              <a:t>Model Architecture</a:t>
            </a:r>
          </a:p>
        </p:txBody>
      </p:sp>
      <p:pic>
        <p:nvPicPr>
          <p:cNvPr id="3" name="Picture 2">
            <a:extLst>
              <a:ext uri="{FF2B5EF4-FFF2-40B4-BE49-F238E27FC236}">
                <a16:creationId xmlns:a16="http://schemas.microsoft.com/office/drawing/2014/main" id="{24A5BC33-6FB9-4D2C-86E9-126D5CAB98D4}"/>
              </a:ext>
            </a:extLst>
          </p:cNvPr>
          <p:cNvPicPr/>
          <p:nvPr/>
        </p:nvPicPr>
        <p:blipFill>
          <a:blip r:embed="rId2">
            <a:extLst>
              <a:ext uri="{28A0092B-C50C-407E-A947-70E740481C1C}">
                <a14:useLocalDpi xmlns:a14="http://schemas.microsoft.com/office/drawing/2010/main" val="0"/>
              </a:ext>
            </a:extLst>
          </a:blip>
          <a:stretch>
            <a:fillRect/>
          </a:stretch>
        </p:blipFill>
        <p:spPr>
          <a:xfrm>
            <a:off x="323529" y="1590805"/>
            <a:ext cx="11573197" cy="4927686"/>
          </a:xfrm>
          <a:prstGeom prst="rect">
            <a:avLst/>
          </a:prstGeom>
        </p:spPr>
      </p:pic>
    </p:spTree>
    <p:extLst>
      <p:ext uri="{BB962C8B-B14F-4D97-AF65-F5344CB8AC3E}">
        <p14:creationId xmlns:p14="http://schemas.microsoft.com/office/powerpoint/2010/main" val="162911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AA9D8D-869C-4FDC-90A6-78752F29C614}"/>
              </a:ext>
            </a:extLst>
          </p:cNvPr>
          <p:cNvSpPr>
            <a:spLocks noGrp="1"/>
          </p:cNvSpPr>
          <p:nvPr>
            <p:ph type="body" sz="quarter" idx="10"/>
          </p:nvPr>
        </p:nvSpPr>
        <p:spPr/>
        <p:txBody>
          <a:bodyPr/>
          <a:lstStyle/>
          <a:p>
            <a:r>
              <a:rPr lang="en-US" dirty="0"/>
              <a:t>3- CNN</a:t>
            </a:r>
            <a:r>
              <a:rPr lang="en-US" b="1" dirty="0"/>
              <a:t> </a:t>
            </a:r>
            <a:r>
              <a:rPr lang="en-US" dirty="0"/>
              <a:t>Model Validation</a:t>
            </a:r>
          </a:p>
        </p:txBody>
      </p:sp>
      <p:pic>
        <p:nvPicPr>
          <p:cNvPr id="3" name="Picture 2">
            <a:extLst>
              <a:ext uri="{FF2B5EF4-FFF2-40B4-BE49-F238E27FC236}">
                <a16:creationId xmlns:a16="http://schemas.microsoft.com/office/drawing/2014/main" id="{08B62F93-6139-4643-B244-98B1AD308BDD}"/>
              </a:ext>
            </a:extLst>
          </p:cNvPr>
          <p:cNvPicPr/>
          <p:nvPr/>
        </p:nvPicPr>
        <p:blipFill>
          <a:blip r:embed="rId2">
            <a:extLst>
              <a:ext uri="{28A0092B-C50C-407E-A947-70E740481C1C}">
                <a14:useLocalDpi xmlns:a14="http://schemas.microsoft.com/office/drawing/2010/main" val="0"/>
              </a:ext>
            </a:extLst>
          </a:blip>
          <a:stretch>
            <a:fillRect/>
          </a:stretch>
        </p:blipFill>
        <p:spPr>
          <a:xfrm>
            <a:off x="323529" y="1415442"/>
            <a:ext cx="11573197" cy="5103050"/>
          </a:xfrm>
          <a:prstGeom prst="rect">
            <a:avLst/>
          </a:prstGeom>
        </p:spPr>
      </p:pic>
    </p:spTree>
    <p:extLst>
      <p:ext uri="{BB962C8B-B14F-4D97-AF65-F5344CB8AC3E}">
        <p14:creationId xmlns:p14="http://schemas.microsoft.com/office/powerpoint/2010/main" val="1806022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453DAA-5459-4655-957B-7B8F0A1E05C3}"/>
              </a:ext>
            </a:extLst>
          </p:cNvPr>
          <p:cNvSpPr>
            <a:spLocks noGrp="1"/>
          </p:cNvSpPr>
          <p:nvPr>
            <p:ph type="body" sz="quarter" idx="10"/>
          </p:nvPr>
        </p:nvSpPr>
        <p:spPr/>
        <p:txBody>
          <a:bodyPr/>
          <a:lstStyle/>
          <a:p>
            <a:r>
              <a:rPr lang="en-US" dirty="0"/>
              <a:t>Evaluation</a:t>
            </a:r>
          </a:p>
        </p:txBody>
      </p:sp>
      <p:graphicFrame>
        <p:nvGraphicFramePr>
          <p:cNvPr id="7" name="Table 6">
            <a:extLst>
              <a:ext uri="{FF2B5EF4-FFF2-40B4-BE49-F238E27FC236}">
                <a16:creationId xmlns:a16="http://schemas.microsoft.com/office/drawing/2014/main" id="{473AAE41-D559-4C7A-8B4A-36172515598A}"/>
              </a:ext>
            </a:extLst>
          </p:cNvPr>
          <p:cNvGraphicFramePr>
            <a:graphicFrameLocks noGrp="1"/>
          </p:cNvGraphicFramePr>
          <p:nvPr>
            <p:extLst>
              <p:ext uri="{D42A27DB-BD31-4B8C-83A1-F6EECF244321}">
                <p14:modId xmlns:p14="http://schemas.microsoft.com/office/powerpoint/2010/main" val="2259488144"/>
              </p:ext>
            </p:extLst>
          </p:nvPr>
        </p:nvGraphicFramePr>
        <p:xfrm>
          <a:off x="903111" y="2973012"/>
          <a:ext cx="9942452" cy="3052008"/>
        </p:xfrm>
        <a:graphic>
          <a:graphicData uri="http://schemas.openxmlformats.org/drawingml/2006/table">
            <a:tbl>
              <a:tblPr firstRow="1" firstCol="1" bandRow="1">
                <a:tableStyleId>{5C22544A-7EE6-4342-B048-85BDC9FD1C3A}</a:tableStyleId>
              </a:tblPr>
              <a:tblGrid>
                <a:gridCol w="1662748">
                  <a:extLst>
                    <a:ext uri="{9D8B030D-6E8A-4147-A177-3AD203B41FA5}">
                      <a16:colId xmlns:a16="http://schemas.microsoft.com/office/drawing/2014/main" val="625980503"/>
                    </a:ext>
                  </a:extLst>
                </a:gridCol>
                <a:gridCol w="4813870">
                  <a:extLst>
                    <a:ext uri="{9D8B030D-6E8A-4147-A177-3AD203B41FA5}">
                      <a16:colId xmlns:a16="http://schemas.microsoft.com/office/drawing/2014/main" val="1016773972"/>
                    </a:ext>
                  </a:extLst>
                </a:gridCol>
                <a:gridCol w="3465834">
                  <a:extLst>
                    <a:ext uri="{9D8B030D-6E8A-4147-A177-3AD203B41FA5}">
                      <a16:colId xmlns:a16="http://schemas.microsoft.com/office/drawing/2014/main" val="1835622590"/>
                    </a:ext>
                  </a:extLst>
                </a:gridCol>
              </a:tblGrid>
              <a:tr h="1017336">
                <a:tc>
                  <a:txBody>
                    <a:bodyPr/>
                    <a:lstStyle/>
                    <a:p>
                      <a:pPr marL="0" marR="0" algn="ctr">
                        <a:lnSpc>
                          <a:spcPct val="107000"/>
                        </a:lnSpc>
                        <a:spcBef>
                          <a:spcPts val="0"/>
                        </a:spcBef>
                        <a:spcAft>
                          <a:spcPts val="0"/>
                        </a:spcAft>
                        <a:tabLst>
                          <a:tab pos="890270" algn="l"/>
                        </a:tabLst>
                      </a:pPr>
                      <a:r>
                        <a:rPr lang="en-US" sz="1400" dirty="0">
                          <a:effectLst/>
                        </a:rPr>
                        <a:t>Actual / predicted</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tabLst>
                          <a:tab pos="890270" algn="l"/>
                        </a:tabLst>
                      </a:pPr>
                      <a:r>
                        <a:rPr lang="en-US" sz="14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tabLst>
                          <a:tab pos="890270" algn="l"/>
                        </a:tabLst>
                      </a:pPr>
                      <a:r>
                        <a:rPr lang="en-US" sz="14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7898385"/>
                  </a:ext>
                </a:extLst>
              </a:tr>
              <a:tr h="1017336">
                <a:tc>
                  <a:txBody>
                    <a:bodyPr/>
                    <a:lstStyle/>
                    <a:p>
                      <a:pPr marL="0" marR="0" algn="ctr">
                        <a:lnSpc>
                          <a:spcPct val="107000"/>
                        </a:lnSpc>
                        <a:spcBef>
                          <a:spcPts val="0"/>
                        </a:spcBef>
                        <a:spcAft>
                          <a:spcPts val="0"/>
                        </a:spcAft>
                        <a:tabLst>
                          <a:tab pos="890270" algn="l"/>
                        </a:tabLst>
                      </a:pPr>
                      <a:r>
                        <a:rPr lang="en-US" sz="1400" dirty="0">
                          <a:effectLst/>
                        </a:rPr>
                        <a:t>True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tabLst>
                          <a:tab pos="890270" algn="l"/>
                        </a:tabLst>
                      </a:pPr>
                      <a:r>
                        <a:rPr lang="ar-EG" sz="1400" dirty="0">
                          <a:effectLst/>
                        </a:rPr>
                        <a:t>35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tabLst>
                          <a:tab pos="890270" algn="l"/>
                        </a:tabLst>
                      </a:pPr>
                      <a:r>
                        <a:rPr lang="ar-EG" sz="14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99897277"/>
                  </a:ext>
                </a:extLst>
              </a:tr>
              <a:tr h="1017336">
                <a:tc>
                  <a:txBody>
                    <a:bodyPr/>
                    <a:lstStyle/>
                    <a:p>
                      <a:pPr marL="0" marR="0" algn="ctr">
                        <a:lnSpc>
                          <a:spcPct val="107000"/>
                        </a:lnSpc>
                        <a:spcBef>
                          <a:spcPts val="0"/>
                        </a:spcBef>
                        <a:spcAft>
                          <a:spcPts val="0"/>
                        </a:spcAft>
                        <a:tabLst>
                          <a:tab pos="890270" algn="l"/>
                        </a:tabLst>
                      </a:pPr>
                      <a:r>
                        <a:rPr lang="en-US" sz="1400">
                          <a:effectLst/>
                        </a:rPr>
                        <a:t>False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tabLst>
                          <a:tab pos="890270" algn="l"/>
                        </a:tabLst>
                      </a:pPr>
                      <a:r>
                        <a:rPr lang="ar-EG" sz="1400">
                          <a:effectLst/>
                        </a:rPr>
                        <a:t>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tabLst>
                          <a:tab pos="890270" algn="l"/>
                        </a:tabLst>
                      </a:pPr>
                      <a:r>
                        <a:rPr lang="ar-EG" sz="1400" dirty="0">
                          <a:effectLst/>
                        </a:rPr>
                        <a:t>63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84391452"/>
                  </a:ext>
                </a:extLst>
              </a:tr>
            </a:tbl>
          </a:graphicData>
        </a:graphic>
      </p:graphicFrame>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69CBE812-C5A8-4578-9965-4D79AF6FD3B3}"/>
                  </a:ext>
                </a:extLst>
              </p:cNvPr>
              <p:cNvSpPr>
                <a:spLocks noChangeArrowheads="1"/>
              </p:cNvSpPr>
              <p:nvPr/>
            </p:nvSpPr>
            <p:spPr bwMode="auto">
              <a:xfrm>
                <a:off x="903111" y="1292577"/>
                <a:ext cx="10721042" cy="13254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90588"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890588"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890588"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890588"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89058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89058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89058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89058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890588"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tab pos="890588" algn="l"/>
                  </a:tabLst>
                </a:pPr>
                <a:r>
                  <a:rPr lang="en-US" altLang="en-US" dirty="0">
                    <a:latin typeface="+mn-lt"/>
                  </a:rPr>
                  <a:t>Sell/Buy Model</a:t>
                </a:r>
              </a:p>
              <a:p>
                <a:pPr lvl="0" defTabSz="914400"/>
                <a:r>
                  <a:rPr lang="en-US" altLang="en-US" dirty="0">
                    <a:latin typeface="+mn-lt"/>
                  </a:rPr>
                  <a:t>A</a:t>
                </a:r>
                <a:r>
                  <a:rPr lang="en-US" altLang="en-US" dirty="0" bmk="">
                    <a:latin typeface="+mn-lt"/>
                  </a:rPr>
                  <a:t>ccuracy </a:t>
                </a:r>
                <a:r>
                  <a:rPr lang="en-US" altLang="en-US" dirty="0">
                    <a:latin typeface="+mn-lt"/>
                  </a:rPr>
                  <a:t>=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TP</m:t>
                        </m:r>
                        <m:r>
                          <a:rPr lang="en-US">
                            <a:latin typeface="Cambria Math" panose="02040503050406030204" pitchFamily="18" charset="0"/>
                          </a:rPr>
                          <m:t>+</m:t>
                        </m:r>
                        <m:r>
                          <m:rPr>
                            <m:sty m:val="p"/>
                          </m:rPr>
                          <a:rPr lang="en-US">
                            <a:latin typeface="Cambria Math" panose="02040503050406030204" pitchFamily="18" charset="0"/>
                          </a:rPr>
                          <m:t>TN</m:t>
                        </m:r>
                      </m:num>
                      <m:den>
                        <m:r>
                          <m:rPr>
                            <m:sty m:val="p"/>
                          </m:rPr>
                          <a:rPr lang="en-US">
                            <a:latin typeface="Cambria Math" panose="02040503050406030204" pitchFamily="18" charset="0"/>
                          </a:rPr>
                          <m:t>TP</m:t>
                        </m:r>
                        <m:r>
                          <a:rPr lang="en-US">
                            <a:latin typeface="Cambria Math" panose="02040503050406030204" pitchFamily="18" charset="0"/>
                          </a:rPr>
                          <m:t>+</m:t>
                        </m:r>
                        <m:r>
                          <m:rPr>
                            <m:sty m:val="p"/>
                          </m:rPr>
                          <a:rPr lang="en-US">
                            <a:latin typeface="Cambria Math" panose="02040503050406030204" pitchFamily="18" charset="0"/>
                          </a:rPr>
                          <m:t>TN</m:t>
                        </m:r>
                        <m:r>
                          <a:rPr lang="en-US">
                            <a:latin typeface="Cambria Math" panose="02040503050406030204" pitchFamily="18" charset="0"/>
                          </a:rPr>
                          <m:t>+</m:t>
                        </m:r>
                        <m:r>
                          <m:rPr>
                            <m:sty m:val="p"/>
                          </m:rPr>
                          <a:rPr lang="en-US">
                            <a:latin typeface="Cambria Math" panose="02040503050406030204" pitchFamily="18" charset="0"/>
                          </a:rPr>
                          <m:t>FP</m:t>
                        </m:r>
                        <m:r>
                          <a:rPr lang="en-US">
                            <a:latin typeface="Cambria Math" panose="02040503050406030204" pitchFamily="18" charset="0"/>
                          </a:rPr>
                          <m:t>+</m:t>
                        </m:r>
                        <m:r>
                          <m:rPr>
                            <m:sty m:val="p"/>
                          </m:rPr>
                          <a:rPr lang="en-US">
                            <a:latin typeface="Cambria Math" panose="02040503050406030204" pitchFamily="18" charset="0"/>
                          </a:rPr>
                          <m:t>FN</m:t>
                        </m:r>
                      </m:den>
                    </m:f>
                  </m:oMath>
                </a14:m>
                <a:endParaRPr lang="en-US" altLang="en-US" dirty="0">
                  <a:latin typeface="+mn-lt"/>
                </a:endParaRPr>
              </a:p>
              <a:p>
                <a:pPr lvl="0" defTabSz="914400"/>
                <a:r>
                  <a:rPr lang="en-US" altLang="en-US" dirty="0">
                    <a:latin typeface="+mn-lt"/>
                  </a:rPr>
                  <a:t>We achieved 98.8% accuracy for the SVC model we used to merge the customer reviews with the stock predictions</a:t>
                </a:r>
                <a:r>
                  <a:rPr lang="en-US" altLang="en-US" dirty="0">
                    <a:latin typeface="+mn-lt"/>
                    <a:cs typeface="Arial" panose="020B0604020202020204" pitchFamily="34" charset="0"/>
                  </a:rPr>
                  <a:t>.</a:t>
                </a:r>
                <a:endParaRPr kumimoji="0" lang="en-US" altLang="en-US" b="0" i="0" u="none" strike="noStrike" cap="none" normalizeH="0" baseline="0" dirty="0">
                  <a:ln>
                    <a:noFill/>
                  </a:ln>
                  <a:solidFill>
                    <a:schemeClr val="tx1"/>
                  </a:solidFill>
                  <a:effectLst/>
                  <a:latin typeface="+mn-lt"/>
                </a:endParaRPr>
              </a:p>
            </p:txBody>
          </p:sp>
        </mc:Choice>
        <mc:Fallback xmlns="">
          <p:sp>
            <p:nvSpPr>
              <p:cNvPr id="8" name="Rectangle 2">
                <a:extLst>
                  <a:ext uri="{FF2B5EF4-FFF2-40B4-BE49-F238E27FC236}">
                    <a16:creationId xmlns:a16="http://schemas.microsoft.com/office/drawing/2014/main" id="{69CBE812-C5A8-4578-9965-4D79AF6FD3B3}"/>
                  </a:ext>
                </a:extLst>
              </p:cNvPr>
              <p:cNvSpPr>
                <a:spLocks noRot="1" noChangeAspect="1" noMove="1" noResize="1" noEditPoints="1" noAdjustHandles="1" noChangeArrowheads="1" noChangeShapeType="1" noTextEdit="1"/>
              </p:cNvSpPr>
              <p:nvPr/>
            </p:nvSpPr>
            <p:spPr bwMode="auto">
              <a:xfrm>
                <a:off x="903111" y="1292577"/>
                <a:ext cx="10721042" cy="1325491"/>
              </a:xfrm>
              <a:prstGeom prst="rect">
                <a:avLst/>
              </a:prstGeom>
              <a:blipFill>
                <a:blip r:embed="rId2"/>
                <a:stretch>
                  <a:fillRect l="-455" t="-1843" r="-625" b="-6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087735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36715-2EE7-4158-9699-C299751AED71}"/>
              </a:ext>
            </a:extLst>
          </p:cNvPr>
          <p:cNvSpPr>
            <a:spLocks noGrp="1"/>
          </p:cNvSpPr>
          <p:nvPr>
            <p:ph type="body" sz="quarter" idx="10"/>
          </p:nvPr>
        </p:nvSpPr>
        <p:spPr/>
        <p:txBody>
          <a:bodyPr/>
          <a:lstStyle/>
          <a:p>
            <a:r>
              <a:rPr lang="en-US" dirty="0"/>
              <a:t>Evaluation</a:t>
            </a:r>
          </a:p>
        </p:txBody>
      </p:sp>
      <p:graphicFrame>
        <p:nvGraphicFramePr>
          <p:cNvPr id="3" name="Table 2">
            <a:extLst>
              <a:ext uri="{FF2B5EF4-FFF2-40B4-BE49-F238E27FC236}">
                <a16:creationId xmlns:a16="http://schemas.microsoft.com/office/drawing/2014/main" id="{28209460-4B2D-4992-BE1A-29B89097B8B0}"/>
              </a:ext>
            </a:extLst>
          </p:cNvPr>
          <p:cNvGraphicFramePr>
            <a:graphicFrameLocks noGrp="1"/>
          </p:cNvGraphicFramePr>
          <p:nvPr>
            <p:extLst>
              <p:ext uri="{D42A27DB-BD31-4B8C-83A1-F6EECF244321}">
                <p14:modId xmlns:p14="http://schemas.microsoft.com/office/powerpoint/2010/main" val="1010113926"/>
              </p:ext>
            </p:extLst>
          </p:nvPr>
        </p:nvGraphicFramePr>
        <p:xfrm>
          <a:off x="323528" y="1803747"/>
          <a:ext cx="11463465" cy="4714742"/>
        </p:xfrm>
        <a:graphic>
          <a:graphicData uri="http://schemas.openxmlformats.org/drawingml/2006/table">
            <a:tbl>
              <a:tblPr firstRow="1" firstCol="1" bandRow="1">
                <a:tableStyleId>{5C22544A-7EE6-4342-B048-85BDC9FD1C3A}</a:tableStyleId>
              </a:tblPr>
              <a:tblGrid>
                <a:gridCol w="2292693">
                  <a:extLst>
                    <a:ext uri="{9D8B030D-6E8A-4147-A177-3AD203B41FA5}">
                      <a16:colId xmlns:a16="http://schemas.microsoft.com/office/drawing/2014/main" val="3257302161"/>
                    </a:ext>
                  </a:extLst>
                </a:gridCol>
                <a:gridCol w="2292693">
                  <a:extLst>
                    <a:ext uri="{9D8B030D-6E8A-4147-A177-3AD203B41FA5}">
                      <a16:colId xmlns:a16="http://schemas.microsoft.com/office/drawing/2014/main" val="392826486"/>
                    </a:ext>
                  </a:extLst>
                </a:gridCol>
                <a:gridCol w="2292693">
                  <a:extLst>
                    <a:ext uri="{9D8B030D-6E8A-4147-A177-3AD203B41FA5}">
                      <a16:colId xmlns:a16="http://schemas.microsoft.com/office/drawing/2014/main" val="1466495860"/>
                    </a:ext>
                  </a:extLst>
                </a:gridCol>
                <a:gridCol w="2292693">
                  <a:extLst>
                    <a:ext uri="{9D8B030D-6E8A-4147-A177-3AD203B41FA5}">
                      <a16:colId xmlns:a16="http://schemas.microsoft.com/office/drawing/2014/main" val="1765791549"/>
                    </a:ext>
                  </a:extLst>
                </a:gridCol>
                <a:gridCol w="2292693">
                  <a:extLst>
                    <a:ext uri="{9D8B030D-6E8A-4147-A177-3AD203B41FA5}">
                      <a16:colId xmlns:a16="http://schemas.microsoft.com/office/drawing/2014/main" val="175982177"/>
                    </a:ext>
                  </a:extLst>
                </a:gridCol>
              </a:tblGrid>
              <a:tr h="637151">
                <a:tc>
                  <a:txBody>
                    <a:bodyPr/>
                    <a:lstStyle/>
                    <a:p>
                      <a:pPr marL="0" marR="0" algn="ctr">
                        <a:lnSpc>
                          <a:spcPct val="107000"/>
                        </a:lnSpc>
                        <a:spcBef>
                          <a:spcPts val="0"/>
                        </a:spcBef>
                        <a:spcAft>
                          <a:spcPts val="0"/>
                        </a:spcAft>
                      </a:pPr>
                      <a:r>
                        <a:rPr lang="en-US" sz="1400">
                          <a:effectLst/>
                        </a:rPr>
                        <a:t>Model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MSE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RMSE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EVS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R2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1348297"/>
                  </a:ext>
                </a:extLst>
              </a:tr>
              <a:tr h="1359197">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CNN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4.567077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6.52544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0.86388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0.86266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9730037"/>
                  </a:ext>
                </a:extLst>
              </a:tr>
              <a:tr h="1359197">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Polynomial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8.4125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2.9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100" dirty="0">
                        <a:effectLst/>
                      </a:endParaRPr>
                    </a:p>
                    <a:p>
                      <a:pPr marL="0" marR="0" algn="ctr">
                        <a:lnSpc>
                          <a:spcPct val="107000"/>
                        </a:lnSpc>
                        <a:spcBef>
                          <a:spcPts val="0"/>
                        </a:spcBef>
                        <a:spcAft>
                          <a:spcPts val="0"/>
                        </a:spcAft>
                      </a:pPr>
                      <a:r>
                        <a:rPr lang="en-US" sz="1400" dirty="0">
                          <a:effectLst/>
                        </a:rPr>
                        <a:t>0.9731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0.9724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06350053"/>
                  </a:ext>
                </a:extLst>
              </a:tr>
              <a:tr h="1359197">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FBprophet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100" dirty="0">
                        <a:effectLst/>
                      </a:endParaRPr>
                    </a:p>
                    <a:p>
                      <a:pPr marL="0" marR="0" algn="ctr">
                        <a:lnSpc>
                          <a:spcPct val="107000"/>
                        </a:lnSpc>
                        <a:spcBef>
                          <a:spcPts val="0"/>
                        </a:spcBef>
                        <a:spcAft>
                          <a:spcPts val="0"/>
                        </a:spcAft>
                      </a:pPr>
                      <a:r>
                        <a:rPr lang="en-US" sz="1400" dirty="0">
                          <a:effectLst/>
                        </a:rPr>
                        <a:t>6.6753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9.219508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 </a:t>
                      </a:r>
                      <a:endParaRPr lang="en-US" sz="1100">
                        <a:effectLst/>
                      </a:endParaRPr>
                    </a:p>
                    <a:p>
                      <a:pPr marL="0" marR="0" algn="ctr">
                        <a:lnSpc>
                          <a:spcPct val="107000"/>
                        </a:lnSpc>
                        <a:spcBef>
                          <a:spcPts val="0"/>
                        </a:spcBef>
                        <a:spcAft>
                          <a:spcPts val="0"/>
                        </a:spcAft>
                      </a:pPr>
                      <a:r>
                        <a:rPr lang="en-US" sz="1400">
                          <a:effectLst/>
                        </a:rPr>
                        <a:t>0.73108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100" dirty="0">
                        <a:effectLst/>
                      </a:endParaRPr>
                    </a:p>
                    <a:p>
                      <a:pPr marL="0" marR="0" algn="ctr">
                        <a:lnSpc>
                          <a:spcPct val="107000"/>
                        </a:lnSpc>
                        <a:spcBef>
                          <a:spcPts val="0"/>
                        </a:spcBef>
                        <a:spcAft>
                          <a:spcPts val="0"/>
                        </a:spcAft>
                      </a:pPr>
                      <a:r>
                        <a:rPr lang="en-US" sz="1400" dirty="0">
                          <a:effectLst/>
                        </a:rPr>
                        <a:t>0.73107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9248135"/>
                  </a:ext>
                </a:extLst>
              </a:tr>
            </a:tbl>
          </a:graphicData>
        </a:graphic>
      </p:graphicFrame>
    </p:spTree>
    <p:extLst>
      <p:ext uri="{BB962C8B-B14F-4D97-AF65-F5344CB8AC3E}">
        <p14:creationId xmlns:p14="http://schemas.microsoft.com/office/powerpoint/2010/main" val="3185848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8A2979-A456-4286-B8FC-8FF4C0C58EFD}"/>
              </a:ext>
            </a:extLst>
          </p:cNvPr>
          <p:cNvSpPr txBox="1"/>
          <p:nvPr/>
        </p:nvSpPr>
        <p:spPr>
          <a:xfrm>
            <a:off x="2678060" y="2668190"/>
            <a:ext cx="7054245" cy="830997"/>
          </a:xfrm>
          <a:prstGeom prst="rect">
            <a:avLst/>
          </a:prstGeom>
          <a:noFill/>
        </p:spPr>
        <p:txBody>
          <a:bodyPr wrap="square" rtlCol="0" anchor="ctr">
            <a:spAutoFit/>
          </a:bodyPr>
          <a:lstStyle/>
          <a:p>
            <a:pPr algn="ctr"/>
            <a:r>
              <a:rPr lang="en-US" altLang="ko-KR" sz="4800" b="1" dirty="0">
                <a:solidFill>
                  <a:schemeClr val="bg1"/>
                </a:solidFill>
                <a:cs typeface="Arial" pitchFamily="34" charset="0"/>
              </a:rPr>
              <a:t>09</a:t>
            </a:r>
            <a:endParaRPr lang="ko-KR" altLang="en-US" sz="4800" b="1" dirty="0">
              <a:solidFill>
                <a:schemeClr val="bg1"/>
              </a:solidFill>
              <a:cs typeface="Arial" pitchFamily="34" charset="0"/>
            </a:endParaRPr>
          </a:p>
        </p:txBody>
      </p:sp>
      <p:sp>
        <p:nvSpPr>
          <p:cNvPr id="4" name="TextBox 4">
            <a:extLst>
              <a:ext uri="{FF2B5EF4-FFF2-40B4-BE49-F238E27FC236}">
                <a16:creationId xmlns:a16="http://schemas.microsoft.com/office/drawing/2014/main" id="{35784B83-6120-4373-9C1F-DC8EEE6D58B3}"/>
              </a:ext>
            </a:extLst>
          </p:cNvPr>
          <p:cNvSpPr txBox="1"/>
          <p:nvPr/>
        </p:nvSpPr>
        <p:spPr>
          <a:xfrm>
            <a:off x="2678102" y="3342400"/>
            <a:ext cx="7054160" cy="523220"/>
          </a:xfrm>
          <a:prstGeom prst="rect">
            <a:avLst/>
          </a:prstGeom>
          <a:noFill/>
        </p:spPr>
        <p:txBody>
          <a:bodyPr wrap="square" rtlCol="0" anchor="ctr">
            <a:spAutoFit/>
          </a:bodyPr>
          <a:lstStyle/>
          <a:p>
            <a:pPr algn="ctr"/>
            <a:r>
              <a:rPr lang="en-US" altLang="ko-KR" sz="2800" dirty="0">
                <a:solidFill>
                  <a:schemeClr val="bg1"/>
                </a:solidFill>
                <a:cs typeface="Arial" pitchFamily="34" charset="0"/>
              </a:rPr>
              <a:t>Future Work</a:t>
            </a:r>
          </a:p>
        </p:txBody>
      </p:sp>
    </p:spTree>
    <p:extLst>
      <p:ext uri="{BB962C8B-B14F-4D97-AF65-F5344CB8AC3E}">
        <p14:creationId xmlns:p14="http://schemas.microsoft.com/office/powerpoint/2010/main" val="283680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صورة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901" y="2353433"/>
            <a:ext cx="9696450" cy="4504567"/>
          </a:xfrm>
          <a:prstGeom prst="rect">
            <a:avLst/>
          </a:prstGeom>
        </p:spPr>
      </p:pic>
      <p:sp>
        <p:nvSpPr>
          <p:cNvPr id="5" name="مستطيل 4"/>
          <p:cNvSpPr/>
          <p:nvPr/>
        </p:nvSpPr>
        <p:spPr>
          <a:xfrm>
            <a:off x="730406" y="599107"/>
            <a:ext cx="10759440" cy="2215991"/>
          </a:xfrm>
          <a:prstGeom prst="rect">
            <a:avLst/>
          </a:prstGeom>
        </p:spPr>
        <p:txBody>
          <a:bodyPr wrap="square">
            <a:spAutoFit/>
          </a:bodyPr>
          <a:lstStyle/>
          <a:p>
            <a:r>
              <a:rPr lang="en-US" sz="2000" dirty="0"/>
              <a:t>This project built on Google Cloud infrastructure. Google Cloud Platform is a suite of public cloud computing services offered by Google. The platform includes a range of hosted services for compute, storage and application development that run on Google hardware. Google Cloud Platform services can be accessed by software developers, cloud administrators and other enterprise IT professionals over the public internet or through a dedicated network connection. </a:t>
            </a:r>
            <a:endParaRPr lang="ar-EG" sz="2000" dirty="0"/>
          </a:p>
          <a:p>
            <a:endParaRPr lang="en-US" dirty="0"/>
          </a:p>
        </p:txBody>
      </p:sp>
    </p:spTree>
    <p:extLst>
      <p:ext uri="{BB962C8B-B14F-4D97-AF65-F5344CB8AC3E}">
        <p14:creationId xmlns:p14="http://schemas.microsoft.com/office/powerpoint/2010/main" val="4087467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pPr marL="685800" indent="-685800" algn="l">
              <a:buFont typeface="Arial" panose="020B0604020202020204" pitchFamily="34" charset="0"/>
              <a:buChar char="•"/>
            </a:pPr>
            <a:r>
              <a:rPr lang="en-US" dirty="0"/>
              <a:t>Data</a:t>
            </a:r>
          </a:p>
        </p:txBody>
      </p:sp>
      <p:sp>
        <p:nvSpPr>
          <p:cNvPr id="4" name="مستطيل 3"/>
          <p:cNvSpPr/>
          <p:nvPr/>
        </p:nvSpPr>
        <p:spPr>
          <a:xfrm>
            <a:off x="522514" y="1352733"/>
            <a:ext cx="11374211" cy="2031325"/>
          </a:xfrm>
          <a:prstGeom prst="rect">
            <a:avLst/>
          </a:prstGeom>
        </p:spPr>
        <p:txBody>
          <a:bodyPr wrap="square">
            <a:spAutoFit/>
          </a:bodyPr>
          <a:lstStyle/>
          <a:p>
            <a:r>
              <a:rPr lang="en-US" dirty="0"/>
              <a:t>Researchers have explored the power of verbal information on stock markets due to the observation of stock price fluctuations with news feed.</a:t>
            </a:r>
          </a:p>
          <a:p>
            <a:endParaRPr lang="en-US" dirty="0"/>
          </a:p>
          <a:p>
            <a:r>
              <a:rPr lang="en-US" dirty="0"/>
              <a:t>So that we propose using financial news and Facebook feed news of users (considered as customers reviews) addition to twitter tweets to enhancement the prediction of the stock market considering all Web media factors that effect on stock predictions and increase number of companies we offer in our website.</a:t>
            </a:r>
          </a:p>
          <a:p>
            <a:endParaRPr lang="en-US" dirty="0"/>
          </a:p>
        </p:txBody>
      </p:sp>
      <p:pic>
        <p:nvPicPr>
          <p:cNvPr id="13" name="صورة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745" y="3673035"/>
            <a:ext cx="2114914" cy="2114914"/>
          </a:xfrm>
          <a:prstGeom prst="rect">
            <a:avLst/>
          </a:prstGeom>
        </p:spPr>
      </p:pic>
      <p:pic>
        <p:nvPicPr>
          <p:cNvPr id="14" name="صورة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943" y="3673035"/>
            <a:ext cx="2176698" cy="2176698"/>
          </a:xfrm>
          <a:prstGeom prst="rect">
            <a:avLst/>
          </a:prstGeom>
        </p:spPr>
      </p:pic>
      <p:pic>
        <p:nvPicPr>
          <p:cNvPr id="15" name="صورة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874" y="3673035"/>
            <a:ext cx="6061472" cy="2278749"/>
          </a:xfrm>
          <a:prstGeom prst="rect">
            <a:avLst/>
          </a:prstGeom>
        </p:spPr>
      </p:pic>
      <p:sp>
        <p:nvSpPr>
          <p:cNvPr id="16" name="زائد 15"/>
          <p:cNvSpPr/>
          <p:nvPr/>
        </p:nvSpPr>
        <p:spPr>
          <a:xfrm>
            <a:off x="7831149" y="4049407"/>
            <a:ext cx="1619794" cy="16197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زائد 17"/>
          <p:cNvSpPr/>
          <p:nvPr/>
        </p:nvSpPr>
        <p:spPr>
          <a:xfrm>
            <a:off x="3645461" y="4049407"/>
            <a:ext cx="1619794" cy="16197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6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p:cNvSpPr>
            <a:spLocks noGrp="1"/>
          </p:cNvSpPr>
          <p:nvPr>
            <p:ph type="body" sz="quarter" idx="10"/>
          </p:nvPr>
        </p:nvSpPr>
        <p:spPr/>
        <p:txBody>
          <a:bodyPr/>
          <a:lstStyle/>
          <a:p>
            <a:pPr marL="685800" indent="-685800" algn="l">
              <a:buFont typeface="Arial" panose="020B0604020202020204" pitchFamily="34" charset="0"/>
              <a:buChar char="•"/>
            </a:pPr>
            <a:r>
              <a:rPr lang="en-US" dirty="0"/>
              <a:t>prediction</a:t>
            </a:r>
          </a:p>
        </p:txBody>
      </p:sp>
      <p:sp>
        <p:nvSpPr>
          <p:cNvPr id="3" name="مستطيل 2"/>
          <p:cNvSpPr/>
          <p:nvPr/>
        </p:nvSpPr>
        <p:spPr>
          <a:xfrm>
            <a:off x="323528" y="1063756"/>
            <a:ext cx="11573197" cy="2585323"/>
          </a:xfrm>
          <a:prstGeom prst="rect">
            <a:avLst/>
          </a:prstGeom>
        </p:spPr>
        <p:txBody>
          <a:bodyPr wrap="square">
            <a:spAutoFit/>
          </a:bodyPr>
          <a:lstStyle/>
          <a:p>
            <a:r>
              <a:rPr lang="en-US" dirty="0"/>
              <a:t>There are so many factors involved in the prediction – physical factors vs. psychological, rational and irrational behavior, etc. All these aspects combine to make share prices volatile and very difficult to predict with a high degree of accuracy.</a:t>
            </a:r>
          </a:p>
          <a:p>
            <a:endParaRPr lang="en-US" dirty="0"/>
          </a:p>
          <a:p>
            <a:r>
              <a:rPr lang="en-US" dirty="0"/>
              <a:t>We will work with historical data about the stock prices of listed companies. We will implement a mix of machine learning algorithms to predict the future stock price of this companies, by using advanced techniques Long Short Term Memory (LSTM). LSTMs are widely used for sequence prediction problems and have proven to be extremely effective. The reason they work so well is because LSTM can store past information that is important and forget the information that is not.</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466" y="3801292"/>
            <a:ext cx="7031319" cy="2748700"/>
          </a:xfrm>
          <a:prstGeom prst="rect">
            <a:avLst/>
          </a:prstGeom>
        </p:spPr>
      </p:pic>
    </p:spTree>
    <p:extLst>
      <p:ext uri="{BB962C8B-B14F-4D97-AF65-F5344CB8AC3E}">
        <p14:creationId xmlns:p14="http://schemas.microsoft.com/office/powerpoint/2010/main" val="2288607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p:cNvSpPr>
            <a:spLocks noGrp="1"/>
          </p:cNvSpPr>
          <p:nvPr>
            <p:ph type="body" sz="quarter" idx="10"/>
          </p:nvPr>
        </p:nvSpPr>
        <p:spPr/>
        <p:txBody>
          <a:bodyPr/>
          <a:lstStyle/>
          <a:p>
            <a:pPr marL="685800" indent="-685800" algn="l">
              <a:buFont typeface="Arial" panose="020B0604020202020204" pitchFamily="34" charset="0"/>
              <a:buChar char="•"/>
            </a:pPr>
            <a:r>
              <a:rPr lang="en-US" dirty="0"/>
              <a:t>Application</a:t>
            </a:r>
          </a:p>
        </p:txBody>
      </p:sp>
      <p:sp>
        <p:nvSpPr>
          <p:cNvPr id="4" name="مستطيل 3"/>
          <p:cNvSpPr/>
          <p:nvPr/>
        </p:nvSpPr>
        <p:spPr>
          <a:xfrm>
            <a:off x="323528" y="1063756"/>
            <a:ext cx="11573197" cy="5078313"/>
          </a:xfrm>
          <a:prstGeom prst="rect">
            <a:avLst/>
          </a:prstGeom>
        </p:spPr>
        <p:txBody>
          <a:bodyPr wrap="square">
            <a:spAutoFit/>
          </a:bodyPr>
          <a:lstStyle/>
          <a:p>
            <a:r>
              <a:rPr lang="en-US" dirty="0"/>
              <a:t>The number of mobile users today is greater than the number of desktop users!</a:t>
            </a:r>
          </a:p>
          <a:p>
            <a:r>
              <a:rPr lang="en-US" dirty="0"/>
              <a:t>Consequently, we have realized the need to effectively use mobile channels for attracting customers. So, we proposed starting new operations (or scaled existing ones) through mobile apps.</a:t>
            </a:r>
          </a:p>
          <a:p>
            <a:endParaRPr lang="en-US" dirty="0"/>
          </a:p>
          <a:p>
            <a:r>
              <a:rPr lang="en-US" dirty="0"/>
              <a:t>So that, we proposed to offer a new mobile application on both IOS and Android platforms to serve more customers and make our customers feel more personalized. As we intend to expand our prediction to include large number of companies and stock markets in different countries. So, personalization of the app to be suitable for each specific customer is our reasonability.</a:t>
            </a:r>
          </a:p>
          <a:p>
            <a:endParaRPr lang="en-US" dirty="0"/>
          </a:p>
          <a:p>
            <a:r>
              <a:rPr lang="en-US" dirty="0"/>
              <a:t>We will offer high level of personalization by using machine learning algorithms that offer new stocks, interested financial news and feed backs and financial analysis to the customer according to his balance in trading and interests. </a:t>
            </a:r>
          </a:p>
          <a:p>
            <a:endParaRPr lang="en-US" dirty="0"/>
          </a:p>
          <a:p>
            <a:r>
              <a:rPr lang="en-US" dirty="0"/>
              <a:t>we Also proposed to develop an electronic trading application to allow our customers buy/sell stock shared based on our predictions, analysis and recommendation to the customer. The mobile app will be bonus in such e-trading application as buying/selling stock shares need you to be update 24 hours, get frequently notifications, privacy and security.</a:t>
            </a:r>
          </a:p>
          <a:p>
            <a:endParaRPr lang="en-US" dirty="0"/>
          </a:p>
        </p:txBody>
      </p:sp>
    </p:spTree>
    <p:extLst>
      <p:ext uri="{BB962C8B-B14F-4D97-AF65-F5344CB8AC3E}">
        <p14:creationId xmlns:p14="http://schemas.microsoft.com/office/powerpoint/2010/main" val="2399880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7210345" y="3809845"/>
            <a:ext cx="4981514" cy="379656"/>
          </a:xfrm>
          <a:prstGeom prst="rect">
            <a:avLst/>
          </a:prstGeom>
          <a:noFill/>
        </p:spPr>
        <p:txBody>
          <a:bodyPr wrap="square" rtlCol="0" anchor="ctr">
            <a:spAutoFit/>
          </a:bodyPr>
          <a:lstStyle/>
          <a:p>
            <a:r>
              <a:rPr lang="en-US" altLang="ko-KR" sz="1867" dirty="0">
                <a:solidFill>
                  <a:schemeClr val="bg1"/>
                </a:solidFill>
                <a:cs typeface="Arial" pitchFamily="34" charset="0"/>
              </a:rPr>
              <a:t>Insert the Sub Title of Your Presentation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مستطيل 6"/>
          <p:cNvSpPr/>
          <p:nvPr/>
        </p:nvSpPr>
        <p:spPr>
          <a:xfrm>
            <a:off x="6374673" y="1523778"/>
            <a:ext cx="5129349" cy="2616101"/>
          </a:xfrm>
          <a:prstGeom prst="rect">
            <a:avLst/>
          </a:prstGeom>
        </p:spPr>
        <p:txBody>
          <a:bodyPr wrap="square">
            <a:spAutoFit/>
          </a:bodyPr>
          <a:lstStyle/>
          <a:p>
            <a:r>
              <a:rPr lang="en-US" sz="2000" b="1" dirty="0"/>
              <a:t>3.  App Engine</a:t>
            </a:r>
            <a:endParaRPr lang="ar-EG" sz="2000" b="1" dirty="0"/>
          </a:p>
          <a:p>
            <a:r>
              <a:rPr lang="en-US" dirty="0"/>
              <a:t>Build and deploy applications on a fully managed platform. Scale your applications seamlessly from zero to planet scale without having to worry about managing the underlying infrastructure. With zero server management and zero configuration deployments, developers can focus only on building great applications without the management overhead</a:t>
            </a:r>
          </a:p>
        </p:txBody>
      </p:sp>
      <p:sp>
        <p:nvSpPr>
          <p:cNvPr id="8" name="مستطيل 7"/>
          <p:cNvSpPr/>
          <p:nvPr/>
        </p:nvSpPr>
        <p:spPr>
          <a:xfrm>
            <a:off x="814250" y="1523778"/>
            <a:ext cx="4619898" cy="2339102"/>
          </a:xfrm>
          <a:prstGeom prst="rect">
            <a:avLst/>
          </a:prstGeom>
        </p:spPr>
        <p:txBody>
          <a:bodyPr wrap="square">
            <a:spAutoFit/>
          </a:bodyPr>
          <a:lstStyle/>
          <a:p>
            <a:r>
              <a:rPr lang="en-US" sz="2000" b="1" dirty="0"/>
              <a:t>1. Google Compute Engine</a:t>
            </a:r>
            <a:endParaRPr lang="ar-EG" sz="2000" b="1" dirty="0"/>
          </a:p>
          <a:p>
            <a:r>
              <a:rPr lang="en-US" dirty="0"/>
              <a:t>Google Compute Engine delivers virtual machines running in Google’s innovative data centers and worldwide fiber network, Compute Engine’s tooling and workflow support enable scaling from single instances to global, load-balanced cloud computing</a:t>
            </a:r>
          </a:p>
        </p:txBody>
      </p:sp>
      <p:sp>
        <p:nvSpPr>
          <p:cNvPr id="9" name="مستطيل 8"/>
          <p:cNvSpPr/>
          <p:nvPr/>
        </p:nvSpPr>
        <p:spPr>
          <a:xfrm>
            <a:off x="814251" y="4410667"/>
            <a:ext cx="4924697" cy="1754326"/>
          </a:xfrm>
          <a:prstGeom prst="rect">
            <a:avLst/>
          </a:prstGeom>
        </p:spPr>
        <p:txBody>
          <a:bodyPr wrap="square">
            <a:spAutoFit/>
          </a:bodyPr>
          <a:lstStyle/>
          <a:p>
            <a:r>
              <a:rPr lang="ar-EG" b="1" dirty="0"/>
              <a:t>2</a:t>
            </a:r>
            <a:r>
              <a:rPr lang="en-US" b="1" dirty="0"/>
              <a:t>. Cloud Schedule</a:t>
            </a:r>
            <a:endParaRPr lang="ar-EG" b="1" dirty="0"/>
          </a:p>
          <a:p>
            <a:r>
              <a:rPr lang="en-US" dirty="0"/>
              <a:t>Cloud Scheduler is a fully managed enterprise-grade </a:t>
            </a:r>
            <a:r>
              <a:rPr lang="en-US" dirty="0" err="1"/>
              <a:t>cron</a:t>
            </a:r>
            <a:r>
              <a:rPr lang="en-US" dirty="0"/>
              <a:t> job scheduler. It allows you to schedule virtually any job, including batch, big data jobs, cloud infrastructure operations, and more</a:t>
            </a:r>
          </a:p>
        </p:txBody>
      </p:sp>
      <p:sp>
        <p:nvSpPr>
          <p:cNvPr id="10" name="مستطيل 9"/>
          <p:cNvSpPr/>
          <p:nvPr/>
        </p:nvSpPr>
        <p:spPr>
          <a:xfrm>
            <a:off x="6629399" y="4410667"/>
            <a:ext cx="4619898" cy="1754326"/>
          </a:xfrm>
          <a:prstGeom prst="rect">
            <a:avLst/>
          </a:prstGeom>
        </p:spPr>
        <p:txBody>
          <a:bodyPr wrap="square">
            <a:spAutoFit/>
          </a:bodyPr>
          <a:lstStyle/>
          <a:p>
            <a:r>
              <a:rPr lang="en-US" b="1" dirty="0"/>
              <a:t>4. </a:t>
            </a:r>
            <a:r>
              <a:rPr lang="en-US" b="1" dirty="0" err="1"/>
              <a:t>BigQuery</a:t>
            </a:r>
            <a:endParaRPr lang="en-US" b="1" dirty="0"/>
          </a:p>
          <a:p>
            <a:r>
              <a:rPr lang="en-US" dirty="0" err="1"/>
              <a:t>BigQuery</a:t>
            </a:r>
            <a:r>
              <a:rPr lang="en-US" dirty="0"/>
              <a:t>, Google's </a:t>
            </a:r>
            <a:r>
              <a:rPr lang="en-US" dirty="0" err="1"/>
              <a:t>serverless</a:t>
            </a:r>
            <a:r>
              <a:rPr lang="en-US" dirty="0"/>
              <a:t>, highly scalable enterprise data warehouse, is designed to make data analysts more productive with unmatched price-performance</a:t>
            </a:r>
          </a:p>
        </p:txBody>
      </p:sp>
      <p:sp>
        <p:nvSpPr>
          <p:cNvPr id="15" name="عنصر نائب للنص 3"/>
          <p:cNvSpPr>
            <a:spLocks noGrp="1"/>
          </p:cNvSpPr>
          <p:nvPr>
            <p:ph type="body" sz="quarter" idx="10"/>
          </p:nvPr>
        </p:nvSpPr>
        <p:spPr/>
        <p:txBody>
          <a:bodyPr/>
          <a:lstStyle/>
          <a:p>
            <a:r>
              <a:rPr lang="en-US" dirty="0"/>
              <a:t>System Component</a:t>
            </a:r>
          </a:p>
        </p:txBody>
      </p:sp>
    </p:spTree>
    <p:extLst>
      <p:ext uri="{BB962C8B-B14F-4D97-AF65-F5344CB8AC3E}">
        <p14:creationId xmlns:p14="http://schemas.microsoft.com/office/powerpoint/2010/main" val="4213404213"/>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8964</TotalTime>
  <Words>4240</Words>
  <Application>Microsoft Office PowerPoint</Application>
  <PresentationFormat>Widescreen</PresentationFormat>
  <Paragraphs>557</Paragraphs>
  <Slides>83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83</vt:i4>
      </vt:variant>
    </vt:vector>
  </HeadingPairs>
  <TitlesOfParts>
    <vt:vector size="91" baseType="lpstr">
      <vt:lpstr>맑은 고딕</vt:lpstr>
      <vt:lpstr>Arial</vt:lpstr>
      <vt:lpstr>Calibri</vt:lpstr>
      <vt:lpstr>Cambria Math</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Reem Emad</cp:lastModifiedBy>
  <cp:revision>214</cp:revision>
  <dcterms:created xsi:type="dcterms:W3CDTF">2018-04-24T17:14:44Z</dcterms:created>
  <dcterms:modified xsi:type="dcterms:W3CDTF">2019-07-14T13:12:04Z</dcterms:modified>
</cp:coreProperties>
</file>